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47"/>
  </p:notesMasterIdLst>
  <p:handoutMasterIdLst>
    <p:handoutMasterId r:id="rId148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49"/>
    </p:embeddedFont>
    <p:embeddedFont>
      <p:font typeface="Calibri" panose="020F0502020204030204" pitchFamily="34" charset="0"/>
      <p:regular r:id="rId150"/>
      <p:bold r:id="rId151"/>
      <p:italic r:id="rId152"/>
      <p:boldItalic r:id="rId153"/>
    </p:embeddedFont>
    <p:embeddedFont>
      <p:font typeface="나눔스퀘어OTF" panose="020B0600000101010101" pitchFamily="34" charset="-127"/>
      <p:regular r:id="rId154"/>
    </p:embeddedFont>
    <p:embeddedFont>
      <p:font typeface="맑은 고딕" panose="020B0503020000020004" pitchFamily="50" charset="-127"/>
      <p:regular r:id="rId155"/>
      <p:bold r:id="rId15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F4DF90"/>
    <a:srgbClr val="660033"/>
    <a:srgbClr val="640032"/>
    <a:srgbClr val="452103"/>
    <a:srgbClr val="683104"/>
    <a:srgbClr val="592A0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6370" autoAdjust="0"/>
  </p:normalViewPr>
  <p:slideViewPr>
    <p:cSldViewPr>
      <p:cViewPr varScale="1">
        <p:scale>
          <a:sx n="115" d="100"/>
          <a:sy n="115" d="100"/>
        </p:scale>
        <p:origin x="1110" y="108"/>
      </p:cViewPr>
      <p:guideLst>
        <p:guide orient="horz" pos="2160"/>
        <p:guide pos="27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3.fntdata"/><Relationship Id="rId156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5C389BD5-4D5F-46E1-87EF-62034DD488E5}" type="datetimeFigureOut">
              <a:rPr lang="ko-KR" altLang="en-US"/>
              <a:pPr>
                <a:defRPr/>
              </a:pPr>
              <a:t>2021-08-06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B3C19446-74EA-425E-9B64-E8F6FCE5A5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004C699-C270-4594-8746-BF442294B25F}" type="datetimeFigureOut">
              <a:rPr lang="ko-KR" altLang="en-US"/>
              <a:pPr>
                <a:defRPr/>
              </a:pPr>
              <a:t>2021-08-06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9E187145-AE7E-4F06-83F5-50D9046620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5209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80545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32608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006196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30902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916722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104848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249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091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05C8E62D-02DF-4C6D-BC7B-71C424ECAB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50C4843-DF50-4026-B12F-F51503B0827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B56C11AD-0E3B-4335-9F57-CBFE0D08849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47825" y="5102225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BE79AFCE-4594-4212-B805-A88E73A70A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F94465-CB9C-4750-8198-8F989C676B24}"/>
              </a:ext>
            </a:extLst>
          </p:cNvPr>
          <p:cNvSpPr/>
          <p:nvPr userDrawn="1"/>
        </p:nvSpPr>
        <p:spPr>
          <a:xfrm>
            <a:off x="1474788" y="5635625"/>
            <a:ext cx="7620000" cy="99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C2B38F-86D4-4EF5-A27D-86CA4D5254D6}"/>
              </a:ext>
            </a:extLst>
          </p:cNvPr>
          <p:cNvSpPr/>
          <p:nvPr userDrawn="1"/>
        </p:nvSpPr>
        <p:spPr>
          <a:xfrm>
            <a:off x="8789988" y="5368925"/>
            <a:ext cx="304800" cy="992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4260CB-FF9A-4F98-AC1D-08D76EDDF004}"/>
              </a:ext>
            </a:extLst>
          </p:cNvPr>
          <p:cNvSpPr/>
          <p:nvPr userDrawn="1"/>
        </p:nvSpPr>
        <p:spPr>
          <a:xfrm>
            <a:off x="1474788" y="0"/>
            <a:ext cx="7667625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-441325"/>
            <a:ext cx="4495800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063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13623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632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51E6760E-BA9F-4C9B-A343-B4C819F8D0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1FD9C4A4-9C86-4553-B047-F54B9FB519E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0E62FF1A-F272-41C9-A89A-CA26B9113FD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2525" y="4386263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endParaRPr lang="ko-KR" altLang="en-US" sz="4050" b="1" kern="10" spc="38">
              <a:ln w="12700">
                <a:solidFill>
                  <a:srgbClr val="E7862E"/>
                </a:solidFill>
                <a:round/>
                <a:headEnd/>
                <a:tailEnd/>
              </a:ln>
              <a:solidFill>
                <a:srgbClr val="FFFEFE"/>
              </a:solidFill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522377B-7B86-4E86-BA80-2F2CE6521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152400"/>
            <a:ext cx="46196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4774D3-840E-412B-9A03-2C78FEBDA6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4389438"/>
            <a:ext cx="2832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2800" b="1"/>
              <a:t>수고하셨습니다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417682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1">
              <a:defRPr/>
            </a:pPr>
            <a:fld id="{148B068C-FA14-4C27-80C5-6BC9EBF5A037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27" r:id="rId2"/>
    <p:sldLayoutId id="2147484828" r:id="rId3"/>
    <p:sldLayoutId id="2147484830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anose="05000000000000000000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13-1. </a:t>
            </a:r>
            <a:r>
              <a:rPr lang="ko-KR" altLang="en-US" b="1" dirty="0" smtClean="0">
                <a:solidFill>
                  <a:schemeClr val="tx1"/>
                </a:solidFill>
              </a:rPr>
              <a:t>컬렉션 프레임워크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557349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1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소스 </a:t>
            </a:r>
            <a:r>
              <a:rPr lang="ko-KR" altLang="en-US" dirty="0" err="1" smtClean="0"/>
              <a:t>스트림이</a:t>
            </a:r>
            <a:r>
              <a:rPr lang="ko-KR" altLang="en-US" dirty="0" smtClean="0"/>
              <a:t> 바이트 기반 </a:t>
            </a:r>
            <a:r>
              <a:rPr lang="ko-KR" altLang="en-US" dirty="0" err="1" smtClean="0"/>
              <a:t>스트림이면서</a:t>
            </a:r>
            <a:r>
              <a:rPr lang="ko-KR" altLang="en-US" dirty="0" smtClean="0"/>
              <a:t> 입출력 데이터가 문자일 경우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Writer</a:t>
            </a:r>
            <a:r>
              <a:rPr lang="ko-KR" altLang="en-US" dirty="0" smtClean="0"/>
              <a:t>로 변환해서 사용하는 것이 편리함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>
                <a:solidFill>
                  <a:srgbClr val="C00000"/>
                </a:solidFill>
              </a:rPr>
              <a:t>OutputStreamWriter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 기반 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문자 출력 </a:t>
            </a:r>
            <a:r>
              <a:rPr lang="ko-KR" altLang="en-US" dirty="0" err="1" smtClean="0"/>
              <a:t>스트림인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Writer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변환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64221"/>
            <a:ext cx="5334000" cy="135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148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029200"/>
            <a:ext cx="7391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InputStreamReader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 기반 입력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문자 입력 </a:t>
            </a:r>
            <a:r>
              <a:rPr lang="ko-KR" altLang="en-US" dirty="0" err="1" smtClean="0"/>
              <a:t>스트림인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변환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6096000" cy="123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67785"/>
            <a:ext cx="73914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62400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7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 변환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변환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71447"/>
            <a:ext cx="7162800" cy="492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04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변환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467600" cy="205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36" y="3394840"/>
            <a:ext cx="7225863" cy="190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17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성능 향상 보조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메모리 버퍼를 추가로 제공하여 프로그램의 실행 성능을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기반 스트립에서는</a:t>
            </a:r>
            <a:endParaRPr lang="en-US" altLang="ko-KR" dirty="0" smtClean="0"/>
          </a:p>
          <a:p>
            <a:pPr lvl="2"/>
            <a:r>
              <a:rPr lang="en-US" altLang="ko-KR" dirty="0" err="1" smtClean="0">
                <a:solidFill>
                  <a:srgbClr val="C00000"/>
                </a:solidFill>
              </a:rPr>
              <a:t>BufferInputStream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ButteredOutputStream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스트림에서는</a:t>
            </a:r>
            <a:endParaRPr lang="en-US" altLang="ko-KR" dirty="0" smtClean="0"/>
          </a:p>
          <a:p>
            <a:pPr lvl="2"/>
            <a:r>
              <a:rPr lang="en-US" altLang="ko-KR" dirty="0" err="1" smtClean="0">
                <a:solidFill>
                  <a:srgbClr val="C00000"/>
                </a:solidFill>
              </a:rPr>
              <a:t>BufferReader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BufferWriter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2"/>
            <a:endParaRPr lang="en-US" altLang="ko-KR" dirty="0"/>
          </a:p>
          <a:p>
            <a:r>
              <a:rPr lang="en-US" altLang="ko-KR" dirty="0" err="1" smtClean="0">
                <a:solidFill>
                  <a:srgbClr val="C00000"/>
                </a:solidFill>
              </a:rPr>
              <a:t>BufferedOutputStream</a:t>
            </a:r>
            <a:r>
              <a:rPr lang="ko-KR" altLang="en-US" dirty="0" smtClean="0"/>
              <a:t>과 </a:t>
            </a:r>
            <a:r>
              <a:rPr lang="en-US" altLang="ko-KR" dirty="0" err="1" smtClean="0">
                <a:solidFill>
                  <a:srgbClr val="C00000"/>
                </a:solidFill>
              </a:rPr>
              <a:t>BufferedWriter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버퍼 제공하는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기반 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버퍼 제공하는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프로그램에서 전송한 데이터를 내부 버퍼에 쌓아두었다가 버퍼가 꽉 차면 한꺼번에 보냄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생성자의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준출력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연결되어 추가 내부 버퍼 제공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성능 향상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934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46447"/>
            <a:ext cx="7106378" cy="12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5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BufferedInputStream</a:t>
            </a:r>
            <a:r>
              <a:rPr lang="ko-KR" altLang="en-US" dirty="0" smtClean="0"/>
              <a:t>과 </a:t>
            </a:r>
            <a:r>
              <a:rPr lang="en-US" altLang="ko-KR" dirty="0" err="1" smtClean="0">
                <a:solidFill>
                  <a:srgbClr val="C00000"/>
                </a:solidFill>
              </a:rPr>
              <a:t>BufferedReader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 기반 입력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버퍼 제공하는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기반 입력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연결되어 버퍼를 제공하는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입력 소스로부터 내부 버퍼 크기만큼 데이터를 미리 읽고 버퍼에 저장해둠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프로그램이 외부 소스로부터 직접 읽는 것이 아닌 버퍼로부터 읽음으로써 읽기 성능 향상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생성자의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준입력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연결되어 추가 내부 버퍼 제공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84634"/>
            <a:ext cx="6096000" cy="1348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105400"/>
            <a:ext cx="7391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4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파일 복사 성능 테스트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90" y="1484586"/>
            <a:ext cx="7706710" cy="496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1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6962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20" y="3195145"/>
            <a:ext cx="7827579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49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BufferReader</a:t>
            </a:r>
            <a:r>
              <a:rPr lang="ko-KR" altLang="en-US" dirty="0" smtClean="0"/>
              <a:t>는 라인 단위로 문자열 읽는 </a:t>
            </a:r>
            <a:r>
              <a:rPr lang="en-US" altLang="ko-KR" dirty="0" err="1" smtClean="0"/>
              <a:t>readLine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[Enter]</a:t>
            </a:r>
            <a:r>
              <a:rPr lang="ko-KR" altLang="en-US" dirty="0" smtClean="0"/>
              <a:t>키 이전의 모든 문자열 읽고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키보드에서 입력한 내용 및 파일 내용을 라인 단위로 읽을 수 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라인 단위로 구분된 문자열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라인 단위로 문자열 얻으려면 </a:t>
            </a:r>
            <a:r>
              <a:rPr lang="en-US" altLang="ko-KR" dirty="0" err="1" smtClean="0"/>
              <a:t>BufferedReader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생성하고 </a:t>
            </a:r>
            <a:r>
              <a:rPr lang="en-US" altLang="ko-KR" dirty="0" err="1" smtClean="0"/>
              <a:t>readline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으로</a:t>
            </a:r>
            <a:r>
              <a:rPr lang="en-US" altLang="ko-KR" dirty="0"/>
              <a:t> </a:t>
            </a:r>
            <a:r>
              <a:rPr lang="ko-KR" altLang="en-US" dirty="0" smtClean="0"/>
              <a:t>반복해서 읽음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47950"/>
            <a:ext cx="75438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64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Vector</a:t>
            </a:r>
          </a:p>
          <a:p>
            <a:pPr lvl="1"/>
            <a:r>
              <a:rPr lang="ko-KR" altLang="en-US" dirty="0" smtClean="0"/>
              <a:t>저장할 객체 타입을 타입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표기하고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호출하여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동기화된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구성되어 멀티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메소드들</a:t>
            </a:r>
            <a:r>
              <a:rPr lang="ko-KR" altLang="en-US" dirty="0" smtClean="0"/>
              <a:t> 실행할 수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 완료해야만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환경에서 안전하게 객체 추가 및 삭제할 수 있음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스레드에</a:t>
            </a:r>
            <a:r>
              <a:rPr lang="ko-KR" altLang="en-US" dirty="0" smtClean="0"/>
              <a:t> 안전 </a:t>
            </a:r>
            <a:r>
              <a:rPr lang="en-US" altLang="ko-KR" dirty="0" smtClean="0"/>
              <a:t>(thread safe)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1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723" y="4419600"/>
            <a:ext cx="486455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44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 향상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467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73152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73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DataInputStream</a:t>
            </a:r>
            <a:r>
              <a:rPr lang="ko-KR" altLang="en-US" dirty="0" smtClean="0"/>
              <a:t>과 </a:t>
            </a:r>
            <a:r>
              <a:rPr lang="en-US" altLang="ko-KR" dirty="0" err="1" smtClean="0">
                <a:solidFill>
                  <a:srgbClr val="C00000"/>
                </a:solidFill>
              </a:rPr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연결하면 기본 타입인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, char, short,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long, float, double </a:t>
            </a:r>
            <a:r>
              <a:rPr lang="ko-KR" altLang="en-US" dirty="0" err="1" smtClean="0"/>
              <a:t>입출력할</a:t>
            </a:r>
            <a:r>
              <a:rPr lang="ko-KR" altLang="en-US" dirty="0" smtClean="0"/>
              <a:t>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객체 생성 코드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타입 입출력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28" y="1828798"/>
            <a:ext cx="6781800" cy="144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82738"/>
            <a:ext cx="7391400" cy="109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0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데이터 타입의 크기가 모두 다르므로 </a:t>
            </a:r>
            <a:r>
              <a:rPr lang="en-US" altLang="ko-KR" dirty="0" err="1" smtClean="0"/>
              <a:t>DataOutputStream</a:t>
            </a:r>
            <a:r>
              <a:rPr lang="ko-KR" altLang="en-US" dirty="0" smtClean="0"/>
              <a:t>으로 출력한 데이터를 다시 </a:t>
            </a:r>
            <a:r>
              <a:rPr lang="en-US" altLang="ko-KR" dirty="0" err="1" smtClean="0"/>
              <a:t>DataInputStream</a:t>
            </a:r>
            <a:r>
              <a:rPr lang="ko-KR" altLang="en-US" dirty="0" smtClean="0"/>
              <a:t>으로 읽어올 때는 출력한 순서와 동일한 순서로 읽어야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315200" cy="327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1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타입 입출력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0276"/>
            <a:ext cx="7663845" cy="44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6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56350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1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PrintStream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PrintWriter</a:t>
            </a:r>
            <a:r>
              <a:rPr lang="ko-KR" altLang="en-US" dirty="0" smtClean="0"/>
              <a:t>는 프린터와 유사하게 출력하는 </a:t>
            </a:r>
            <a:r>
              <a:rPr lang="en-US" altLang="ko-KR" dirty="0" smtClean="0"/>
              <a:t>print(),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가진 보조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각기 바이트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및 문자 기반 출력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println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print()</a:t>
            </a:r>
            <a:r>
              <a:rPr lang="ko-KR" altLang="en-US" dirty="0" smtClean="0"/>
              <a:t>와 달리 출력할 데이터 끝에 </a:t>
            </a:r>
            <a:r>
              <a:rPr lang="ko-KR" altLang="en-US" dirty="0" err="1" smtClean="0"/>
              <a:t>개행</a:t>
            </a:r>
            <a:r>
              <a:rPr lang="ko-KR" altLang="en-US" dirty="0" smtClean="0"/>
              <a:t> 문자 </a:t>
            </a:r>
            <a:r>
              <a:rPr lang="en-US" altLang="ko-KR" dirty="0" smtClean="0">
                <a:latin typeface="Calibri"/>
              </a:rPr>
              <a:t>\</a:t>
            </a:r>
            <a:r>
              <a:rPr lang="en-US" altLang="ko-KR" dirty="0" smtClean="0"/>
              <a:t>n </a:t>
            </a:r>
            <a:r>
              <a:rPr lang="ko-KR" altLang="en-US" dirty="0" smtClean="0"/>
              <a:t>추가하여 </a:t>
            </a:r>
            <a:r>
              <a:rPr lang="ko-KR" altLang="en-US" dirty="0" err="1" smtClean="0"/>
              <a:t>줄바꿈</a:t>
            </a:r>
            <a:r>
              <a:rPr lang="ko-KR" altLang="en-US" dirty="0" smtClean="0"/>
              <a:t> 일어남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프린터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33599"/>
            <a:ext cx="6096000" cy="138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2" y="3521305"/>
            <a:ext cx="7338848" cy="105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49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출력할 데이터 타입에 따른 오버로딩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프린터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52751"/>
            <a:ext cx="7315200" cy="365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06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라인 단위로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프린터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6" y="1524000"/>
            <a:ext cx="7354614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6" y="4648200"/>
            <a:ext cx="7354614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2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ObjectOutputStream</a:t>
            </a:r>
            <a:r>
              <a:rPr lang="ko-KR" altLang="en-US" dirty="0" smtClean="0"/>
              <a:t>과 </a:t>
            </a:r>
            <a:r>
              <a:rPr lang="en-US" altLang="ko-KR" dirty="0" err="1" smtClean="0">
                <a:solidFill>
                  <a:srgbClr val="C00000"/>
                </a:solidFill>
              </a:rPr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연결하면 메모리에 생성된 객체를 파일 또는 네트워크로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각기 객체 직렬화 및 </a:t>
            </a:r>
            <a:r>
              <a:rPr lang="ko-KR" altLang="en-US" dirty="0" err="1" smtClean="0"/>
              <a:t>역직렬화</a:t>
            </a:r>
            <a:r>
              <a:rPr lang="ko-KR" altLang="en-US" dirty="0" smtClean="0"/>
              <a:t> 역할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연결할 바이트 기반 입출력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받음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입출력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599"/>
            <a:ext cx="7010400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731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93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ObjectOutputStream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writeObject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직렬화하여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ObjectInputStream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readObject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입력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읽은 바이트를 </a:t>
            </a:r>
            <a:r>
              <a:rPr lang="ko-KR" altLang="en-US" dirty="0" err="1" smtClean="0"/>
              <a:t>역직렬화하여</a:t>
            </a:r>
            <a:r>
              <a:rPr lang="ko-KR" altLang="en-US" dirty="0" smtClean="0"/>
              <a:t> 객체로 다시 복원해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원래 타입으로 강제변환 필요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자바는 </a:t>
            </a:r>
            <a:r>
              <a:rPr lang="en-US" altLang="ko-KR" dirty="0" err="1" smtClean="0"/>
              <a:t>java.io.Serializable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 구현한 객체만 직렬화함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Serializable </a:t>
            </a:r>
            <a:r>
              <a:rPr lang="ko-KR" altLang="en-US" dirty="0" smtClean="0"/>
              <a:t>인터페이스는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선언 없으므로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네트워크로 전송하려는 경우 클래스 선언 시 </a:t>
            </a:r>
            <a:r>
              <a:rPr lang="en-US" altLang="ko-KR" dirty="0" smtClean="0"/>
              <a:t>implements Serializable </a:t>
            </a:r>
            <a:r>
              <a:rPr lang="ko-KR" altLang="en-US" dirty="0" smtClean="0"/>
              <a:t>추가해야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09548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58053"/>
            <a:ext cx="7391400" cy="68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952999"/>
            <a:ext cx="7391400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66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Board </a:t>
            </a:r>
            <a:r>
              <a:rPr lang="ko-KR" altLang="en-US" dirty="0" smtClean="0"/>
              <a:t>객체를 저장하는 </a:t>
            </a:r>
            <a:r>
              <a:rPr lang="en-US" altLang="ko-KR" dirty="0" smtClean="0"/>
              <a:t>Vector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55428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09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입출력 보조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56" y="2603938"/>
            <a:ext cx="7312244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07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91400" cy="509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7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91400" cy="506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3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입출력 보조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620000" cy="332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2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보</a:t>
            </a:r>
            <a:r>
              <a:rPr lang="ko-KR" altLang="en-US" dirty="0">
                <a:solidFill>
                  <a:srgbClr val="C00000"/>
                </a:solidFill>
              </a:rPr>
              <a:t>조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연결되어 여러 편리한 기능 제공해주는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자체적으로 입출력 수행할 수 없기 때문에 입출력 소스와 바로 연결되는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, Reader, Writer </a:t>
            </a:r>
            <a:r>
              <a:rPr lang="ko-KR" altLang="en-US" dirty="0" smtClean="0"/>
              <a:t>등에 연결해서 입출력 수행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 변환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성능 향상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타입 입출력 등 기능 제공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문자 변환 </a:t>
            </a:r>
            <a:r>
              <a:rPr lang="en-US" altLang="ko-KR" dirty="0"/>
              <a:t>: </a:t>
            </a:r>
            <a:r>
              <a:rPr lang="ko-KR" altLang="en-US" dirty="0" smtClean="0"/>
              <a:t>소스 </a:t>
            </a:r>
            <a:r>
              <a:rPr lang="ko-KR" altLang="en-US" dirty="0" err="1" smtClean="0"/>
              <a:t>스트림이</a:t>
            </a:r>
            <a:r>
              <a:rPr lang="ko-KR" altLang="en-US" dirty="0" smtClean="0"/>
              <a:t> 바이트 기반 </a:t>
            </a:r>
            <a:r>
              <a:rPr lang="ko-KR" altLang="en-US" dirty="0" err="1" smtClean="0"/>
              <a:t>스트림이면서</a:t>
            </a:r>
            <a:r>
              <a:rPr lang="ko-KR" altLang="en-US" dirty="0" smtClean="0"/>
              <a:t> 입출력 데이터가 문자라면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Writer</a:t>
            </a:r>
            <a:r>
              <a:rPr lang="ko-KR" altLang="en-US" dirty="0" smtClean="0"/>
              <a:t>로 변환해서 사용하는 것이 편리함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OutputStreamWriter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Writer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스트림이며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InputStreamReader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성능 향상 </a:t>
            </a:r>
            <a:r>
              <a:rPr lang="en-US" altLang="ko-KR" dirty="0"/>
              <a:t>: </a:t>
            </a:r>
            <a:r>
              <a:rPr lang="ko-KR" altLang="en-US" dirty="0" smtClean="0"/>
              <a:t>메모리 버퍼 추가로 제공하여 프로그램의 실행 성능을 향상시키는 것들이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바이트 기반 </a:t>
            </a:r>
            <a:r>
              <a:rPr lang="ko-KR" altLang="en-US" dirty="0" err="1" smtClean="0"/>
              <a:t>스트림에서는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BufferedInputStream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BufferedOutputStream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기반 </a:t>
            </a:r>
            <a:r>
              <a:rPr lang="ko-KR" altLang="en-US" dirty="0" err="1" smtClean="0"/>
              <a:t>스트림에서는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BufferedReader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BufferedWriter</a:t>
            </a:r>
            <a:r>
              <a:rPr lang="ko-KR" altLang="en-US" dirty="0" smtClean="0"/>
              <a:t>가 있음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기본 타입 입출력 </a:t>
            </a:r>
            <a:r>
              <a:rPr lang="en-US" altLang="ko-KR" dirty="0"/>
              <a:t>: </a:t>
            </a:r>
            <a:r>
              <a:rPr lang="en-US" altLang="ko-KR" dirty="0" err="1" smtClean="0"/>
              <a:t>DataInputStream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연결하면 기본 타입인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, char, short,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long, float, double </a:t>
            </a:r>
            <a:r>
              <a:rPr lang="ko-KR" altLang="en-US" dirty="0" smtClean="0"/>
              <a:t>입출력 가능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ko-KR" altLang="en-US" dirty="0" err="1" smtClean="0">
                <a:solidFill>
                  <a:srgbClr val="C00000"/>
                </a:solidFill>
              </a:rPr>
              <a:t>개행</a:t>
            </a:r>
            <a:r>
              <a:rPr lang="ko-KR" altLang="en-US" dirty="0" smtClean="0">
                <a:solidFill>
                  <a:srgbClr val="C00000"/>
                </a:solidFill>
              </a:rPr>
              <a:t> 출력 </a:t>
            </a:r>
            <a:r>
              <a:rPr lang="en-US" altLang="ko-KR" dirty="0"/>
              <a:t>: </a:t>
            </a:r>
            <a:r>
              <a:rPr lang="en-US" altLang="ko-KR" dirty="0" err="1" smtClean="0"/>
              <a:t>PrintStream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PrintWriter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출력할 데이터 끝에 </a:t>
            </a:r>
            <a:r>
              <a:rPr lang="ko-KR" altLang="en-US" dirty="0" err="1" smtClean="0"/>
              <a:t>개행</a:t>
            </a:r>
            <a:r>
              <a:rPr lang="ko-KR" altLang="en-US" dirty="0" smtClean="0"/>
              <a:t> 문자인 </a:t>
            </a:r>
            <a:r>
              <a:rPr lang="en-US" altLang="ko-KR" dirty="0" smtClean="0">
                <a:latin typeface="Calibri"/>
              </a:rPr>
              <a:t>\n </a:t>
            </a:r>
            <a:r>
              <a:rPr lang="ko-KR" altLang="en-US" dirty="0" smtClean="0">
                <a:latin typeface="Calibri"/>
              </a:rPr>
              <a:t>추가하여 출력 시 콘솔이나 파일에서 줄 바꿈 일어남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23094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보조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대한 설명 중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</a:t>
            </a:r>
            <a:r>
              <a:rPr lang="ko-KR" altLang="en-US" dirty="0" smtClean="0"/>
              <a:t>표하세요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InputStreamReader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InputStream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변환하는 보조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(      )</a:t>
            </a:r>
          </a:p>
          <a:p>
            <a:pPr lvl="1"/>
            <a:r>
              <a:rPr lang="en-US" altLang="ko-KR" dirty="0" err="1" smtClean="0"/>
              <a:t>BufferedInputStream</a:t>
            </a:r>
            <a:r>
              <a:rPr lang="ko-KR" altLang="en-US" dirty="0" smtClean="0"/>
              <a:t>은 데이터 읽기 성능을 향상시키는 보조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DataInputStream</a:t>
            </a:r>
            <a:r>
              <a:rPr lang="ko-KR" altLang="en-US" dirty="0" smtClean="0"/>
              <a:t>은 객체를 </a:t>
            </a:r>
            <a:r>
              <a:rPr lang="ko-KR" altLang="en-US" dirty="0" err="1" smtClean="0"/>
              <a:t>입출력하는</a:t>
            </a:r>
            <a:r>
              <a:rPr lang="ko-KR" altLang="en-US" dirty="0" smtClean="0"/>
              <a:t> 보조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PrintStream</a:t>
            </a:r>
            <a:r>
              <a:rPr lang="ko-KR" altLang="en-US" dirty="0" smtClean="0"/>
              <a:t>은 라인 단위로 출력할 수 있는 보조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)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6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FileReader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BufferReader</a:t>
            </a:r>
            <a:r>
              <a:rPr lang="ko-KR" altLang="en-US" dirty="0" smtClean="0"/>
              <a:t>를 이용해서 </a:t>
            </a:r>
            <a:r>
              <a:rPr lang="en-US" altLang="ko-KR" dirty="0" smtClean="0"/>
              <a:t>source.txt </a:t>
            </a:r>
            <a:r>
              <a:rPr lang="ko-KR" altLang="en-US" dirty="0" smtClean="0"/>
              <a:t>내용을 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라인 번호를 추가해 모니터로 출력하는 프로그램을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31520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8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71628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9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14-3. </a:t>
            </a:r>
            <a:r>
              <a:rPr lang="ko-KR" altLang="en-US" b="1" dirty="0" smtClean="0">
                <a:solidFill>
                  <a:schemeClr val="tx1"/>
                </a:solidFill>
              </a:rPr>
              <a:t>입출력 관련 </a:t>
            </a:r>
            <a:r>
              <a:rPr lang="en-US" altLang="ko-KR" b="1" dirty="0" smtClean="0">
                <a:solidFill>
                  <a:schemeClr val="tx1"/>
                </a:solidFill>
              </a:rPr>
              <a:t>API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73138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시작하기 전에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/>
              <a:t>System.in </a:t>
            </a:r>
            <a:r>
              <a:rPr lang="ko-KR" altLang="en-US" sz="2000" dirty="0" smtClean="0"/>
              <a:t>필드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err="1"/>
              <a:t>System.out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필드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/>
              <a:t>File </a:t>
            </a:r>
            <a:r>
              <a:rPr lang="ko-KR" altLang="en-US" sz="2000" dirty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키워드로 끝내는 핵심 포인트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확인문제</a:t>
            </a:r>
            <a:endParaRPr lang="en-US" altLang="ko-KR" sz="20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9685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543800" cy="243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System.in, </a:t>
            </a:r>
            <a:r>
              <a:rPr lang="en-US" altLang="ko-KR" dirty="0" err="1" smtClean="0"/>
              <a:t>System.out</a:t>
            </a:r>
            <a:r>
              <a:rPr lang="en-US" altLang="ko-KR" dirty="0" smtClean="0"/>
              <a:t>, Scanner, File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자바 표준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이용해 다양한 기능을 제공한다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대표적으로 콘솔에서 입출력에 사용되는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System.out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PrintStream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콘솔 입출력 시 보조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사용하는 방법과 파일 입출력 시 부가적인 정보를 제공하는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클래스에 대해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2414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콘솔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(Console)</a:t>
            </a:r>
          </a:p>
          <a:p>
            <a:pPr lvl="1"/>
            <a:r>
              <a:rPr lang="ko-KR" altLang="en-US" dirty="0" smtClean="0"/>
              <a:t>시스템 사용하기 위해 키보드로 </a:t>
            </a:r>
            <a:r>
              <a:rPr lang="ko-KR" altLang="en-US" dirty="0" err="1" smtClean="0"/>
              <a:t>입력받고</a:t>
            </a:r>
            <a:r>
              <a:rPr lang="ko-KR" altLang="en-US" dirty="0" smtClean="0"/>
              <a:t> 모니터로 출력하는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콘솔로부터 데이터 </a:t>
            </a:r>
            <a:r>
              <a:rPr lang="ko-KR" altLang="en-US" dirty="0" err="1" smtClean="0"/>
              <a:t>입력받을</a:t>
            </a:r>
            <a:r>
              <a:rPr lang="ko-KR" altLang="en-US" dirty="0" smtClean="0"/>
              <a:t> 때 </a:t>
            </a:r>
            <a:r>
              <a:rPr lang="en-US" altLang="ko-KR" dirty="0" smtClean="0"/>
              <a:t>System.in </a:t>
            </a:r>
            <a:r>
              <a:rPr lang="ko-KR" altLang="en-US" dirty="0" smtClean="0"/>
              <a:t>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콘솔에 데이터 출력할 때 </a:t>
            </a:r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에러 출력 시에는 </a:t>
            </a:r>
            <a:r>
              <a:rPr lang="en-US" altLang="ko-KR" dirty="0" err="1" smtClean="0"/>
              <a:t>System.err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24124"/>
            <a:ext cx="7162800" cy="232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0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자바는 콘솔에서 키보드 데이터 </a:t>
            </a:r>
            <a:r>
              <a:rPr lang="ko-KR" altLang="en-US" dirty="0" err="1" smtClean="0"/>
              <a:t>입력받을</a:t>
            </a:r>
            <a:r>
              <a:rPr lang="ko-KR" altLang="en-US" dirty="0" smtClean="0"/>
              <a:t> 수 있도록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정적 필드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필드이므로 다음과 같이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변수로 참조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sz="800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키보드로부터 어떤 키가 입력되었는지 확인하려면 </a:t>
            </a:r>
            <a:r>
              <a:rPr lang="en-US" altLang="ko-KR" dirty="0" err="1" smtClean="0"/>
              <a:t>InputStream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read()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1byte </a:t>
            </a:r>
            <a:r>
              <a:rPr lang="ko-KR" altLang="en-US" dirty="0" smtClean="0"/>
              <a:t>읽음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r>
              <a:rPr lang="en-US" altLang="ko-KR" dirty="0" smtClean="0"/>
              <a:t>[Enter]</a:t>
            </a:r>
            <a:r>
              <a:rPr lang="ko-KR" altLang="en-US" dirty="0" smtClean="0"/>
              <a:t>키 입력 후 라인 단위로 전체 문자열 읽는 방식으로 변경할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InputStreamReader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보조스트림</a:t>
            </a:r>
            <a:r>
              <a:rPr lang="ko-KR" altLang="en-US" dirty="0" smtClean="0"/>
              <a:t> 연결하여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변환 후 라인 단위로 읽기 위해 </a:t>
            </a:r>
            <a:r>
              <a:rPr lang="en-US" altLang="ko-KR" dirty="0" err="1" smtClean="0"/>
              <a:t>BufferedReader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추가 연결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System.in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391400" cy="76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31" y="2895600"/>
            <a:ext cx="7391400" cy="68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6" y="4038600"/>
            <a:ext cx="735461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86" y="5867400"/>
            <a:ext cx="7386145" cy="50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45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키보드로부터 라인 단위 문자열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System.in </a:t>
            </a:r>
            <a:r>
              <a:rPr lang="ko-KR" altLang="en-US" dirty="0"/>
              <a:t>필드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467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89133"/>
            <a:ext cx="74676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48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콘솔에서 모니터로 데이터 출력하기 위해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out </a:t>
            </a:r>
            <a:r>
              <a:rPr lang="ko-KR" altLang="en-US" dirty="0" smtClean="0"/>
              <a:t>정적 필드 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PrintStream</a:t>
            </a:r>
            <a:r>
              <a:rPr lang="ko-KR" altLang="en-US" dirty="0" smtClean="0"/>
              <a:t>이 제공하는 </a:t>
            </a:r>
            <a:r>
              <a:rPr lang="en-US" altLang="ko-KR" dirty="0" smtClean="0"/>
              <a:t>print(),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printif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467600" cy="2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49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Scanner</a:t>
            </a:r>
            <a:r>
              <a:rPr lang="ko-KR" altLang="en-US" dirty="0" smtClean="0"/>
              <a:t>로 입력된 문자열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필드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90674"/>
            <a:ext cx="7315200" cy="4659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67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필드</a:t>
            </a:r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152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6858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2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필드</a:t>
            </a:r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" y="1066800"/>
            <a:ext cx="740092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5" y="5131676"/>
            <a:ext cx="742030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1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필드</a:t>
            </a:r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16280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93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java.io </a:t>
            </a:r>
            <a:r>
              <a:rPr lang="ko-KR" altLang="en-US" dirty="0" smtClean="0"/>
              <a:t>패키지에서 제공하는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클래스는 파일 및 폴더 정보 제공 역할 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경로 </a:t>
            </a:r>
            <a:r>
              <a:rPr lang="ko-KR" altLang="en-US" dirty="0" err="1" smtClean="0"/>
              <a:t>구분자는</a:t>
            </a:r>
            <a:r>
              <a:rPr lang="ko-KR" altLang="en-US" dirty="0" smtClean="0"/>
              <a:t> 운영체제마다 조금씩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윈도우에서는 </a:t>
            </a:r>
            <a:r>
              <a:rPr lang="en-US" altLang="ko-KR" dirty="0" smtClean="0">
                <a:latin typeface="Calibri"/>
              </a:rPr>
              <a:t>\ </a:t>
            </a:r>
            <a:r>
              <a:rPr lang="ko-KR" altLang="en-US" dirty="0" smtClean="0">
                <a:latin typeface="Calibri"/>
              </a:rPr>
              <a:t>및 </a:t>
            </a:r>
            <a:r>
              <a:rPr lang="en-US" altLang="ko-KR" dirty="0" smtClean="0">
                <a:latin typeface="Calibri"/>
              </a:rPr>
              <a:t>/ </a:t>
            </a:r>
            <a:r>
              <a:rPr lang="ko-KR" altLang="en-US" dirty="0" smtClean="0">
                <a:latin typeface="Calibri"/>
              </a:rPr>
              <a:t>모두 사용 가능</a:t>
            </a:r>
            <a:endParaRPr lang="en-US" altLang="ko-KR" dirty="0" smtClean="0">
              <a:latin typeface="Calibri"/>
            </a:endParaRPr>
          </a:p>
          <a:p>
            <a:pPr lvl="2"/>
            <a:endParaRPr lang="en-US" altLang="ko-KR" sz="800" dirty="0">
              <a:latin typeface="Calibri"/>
            </a:endParaRPr>
          </a:p>
          <a:p>
            <a:pPr lvl="1"/>
            <a:r>
              <a:rPr lang="ko-KR" altLang="en-US" dirty="0" smtClean="0">
                <a:latin typeface="Calibri"/>
              </a:rPr>
              <a:t>해당 경로에 실제로 파일이나 폴더 있는지 확인하려면 </a:t>
            </a:r>
            <a:r>
              <a:rPr lang="en-US" altLang="ko-KR" dirty="0" smtClean="0">
                <a:latin typeface="Calibri"/>
              </a:rPr>
              <a:t>File </a:t>
            </a:r>
            <a:r>
              <a:rPr lang="ko-KR" altLang="en-US" dirty="0" smtClean="0">
                <a:latin typeface="Calibri"/>
              </a:rPr>
              <a:t>객체 </a:t>
            </a:r>
            <a:r>
              <a:rPr lang="ko-KR" altLang="en-US" dirty="0" err="1" smtClean="0">
                <a:latin typeface="Calibri"/>
              </a:rPr>
              <a:t>생성후</a:t>
            </a:r>
            <a:r>
              <a:rPr lang="ko-KR" altLang="en-US" dirty="0" smtClean="0">
                <a:latin typeface="Calibri"/>
              </a:rPr>
              <a:t> </a:t>
            </a:r>
            <a:r>
              <a:rPr lang="en-US" altLang="ko-KR" dirty="0" smtClean="0">
                <a:latin typeface="Calibri"/>
              </a:rPr>
              <a:t>exists() </a:t>
            </a:r>
            <a:r>
              <a:rPr lang="ko-KR" altLang="en-US" dirty="0" err="1" smtClean="0">
                <a:latin typeface="Calibri"/>
              </a:rPr>
              <a:t>메소드</a:t>
            </a:r>
            <a:r>
              <a:rPr lang="ko-KR" altLang="en-US" dirty="0" smtClean="0">
                <a:latin typeface="Calibri"/>
              </a:rPr>
              <a:t> 호출</a:t>
            </a:r>
            <a:endParaRPr lang="en-US" altLang="ko-KR" dirty="0" smtClean="0">
              <a:latin typeface="Calibri"/>
            </a:endParaRPr>
          </a:p>
          <a:p>
            <a:pPr lvl="1"/>
            <a:endParaRPr lang="en-US" altLang="ko-KR" dirty="0">
              <a:latin typeface="Calibri"/>
            </a:endParaRPr>
          </a:p>
          <a:p>
            <a:pPr lvl="1"/>
            <a:endParaRPr lang="en-US" altLang="ko-KR" dirty="0" smtClean="0">
              <a:latin typeface="Calibri"/>
            </a:endParaRPr>
          </a:p>
          <a:p>
            <a:pPr lvl="1"/>
            <a:endParaRPr lang="en-US" altLang="ko-KR" sz="800" dirty="0">
              <a:latin typeface="Calibri"/>
            </a:endParaRPr>
          </a:p>
          <a:p>
            <a:pPr lvl="1"/>
            <a:r>
              <a:rPr lang="en-US" altLang="ko-KR" dirty="0" smtClean="0"/>
              <a:t>exists()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일 경우 다음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파일 혹은 폴더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543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2" y="3499693"/>
            <a:ext cx="75438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2" y="4724400"/>
            <a:ext cx="74807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6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게시물 정보 객체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361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9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exists()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라면 다음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90924"/>
            <a:ext cx="731520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30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File </a:t>
            </a:r>
            <a:r>
              <a:rPr lang="ko-KR" altLang="en-US" dirty="0" smtClean="0"/>
              <a:t>클래스 이용한 파일 및 폴더 정보 출력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37289"/>
            <a:ext cx="6781800" cy="492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7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6781800" cy="520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10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File </a:t>
            </a:r>
            <a:r>
              <a:rPr lang="ko-KR" altLang="en-US" dirty="0" smtClean="0"/>
              <a:t>객체는 파일 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객체 생성 시 경로 정보 제공 목적으로도 사용됨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문자열 경로 대신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객체를 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799"/>
            <a:ext cx="7086600" cy="198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9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System.in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자바는 콘솔에서 키보드의 데이터 </a:t>
            </a:r>
            <a:r>
              <a:rPr lang="ko-KR" altLang="en-US" dirty="0" err="1" smtClean="0"/>
              <a:t>입력받을</a:t>
            </a:r>
            <a:r>
              <a:rPr lang="ko-KR" altLang="en-US" dirty="0" smtClean="0"/>
              <a:t> 수 있도록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정적 필드 제공함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주로 </a:t>
            </a:r>
            <a:r>
              <a:rPr lang="en-US" altLang="ko-KR" dirty="0" err="1" smtClean="0"/>
              <a:t>InputStreamReader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BufferedReader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연결해서 사용하거나 </a:t>
            </a:r>
            <a:r>
              <a:rPr lang="en-US" altLang="ko-KR" dirty="0" smtClean="0"/>
              <a:t>Scanner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이용해서 입력된 문자열 읽음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 smtClean="0">
                <a:solidFill>
                  <a:srgbClr val="C00000"/>
                </a:solidFill>
              </a:rPr>
              <a:t>System.out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콘솔에서 키보드로 입력된 데이터를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로 읽었다면 반대로 콘솔에서 모니터로 데이터 출력하기 위해서는 </a:t>
            </a:r>
            <a:r>
              <a:rPr lang="en-US" altLang="ko-KR" dirty="0" smtClean="0"/>
              <a:t>System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out </a:t>
            </a:r>
            <a:r>
              <a:rPr lang="ko-KR" altLang="en-US" dirty="0" smtClean="0"/>
              <a:t>정적 필드 사용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PrintStream</a:t>
            </a:r>
            <a:r>
              <a:rPr lang="ko-KR" altLang="en-US" dirty="0" smtClean="0"/>
              <a:t>이 제공하는 </a:t>
            </a:r>
            <a:r>
              <a:rPr lang="en-US" altLang="ko-KR" dirty="0" smtClean="0"/>
              <a:t>print(), </a:t>
            </a:r>
            <a:r>
              <a:rPr lang="en-US" altLang="ko-KR" dirty="0" err="1" smtClean="0"/>
              <a:t>println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이용하여 모니터로 출력 가능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Scanner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Scanner</a:t>
            </a:r>
            <a:r>
              <a:rPr lang="ko-KR" altLang="en-US" dirty="0"/>
              <a:t> </a:t>
            </a:r>
            <a:r>
              <a:rPr lang="ko-KR" altLang="en-US" dirty="0" smtClean="0"/>
              <a:t>클래스는 입출력 </a:t>
            </a:r>
            <a:r>
              <a:rPr lang="ko-KR" altLang="en-US" dirty="0" err="1" smtClean="0"/>
              <a:t>스트림도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스트림도</a:t>
            </a:r>
            <a:r>
              <a:rPr lang="ko-KR" altLang="en-US" dirty="0" smtClean="0"/>
              <a:t> 아님</a:t>
            </a:r>
            <a:r>
              <a:rPr lang="en-US" altLang="ko-KR" dirty="0" smtClean="0"/>
              <a:t>. Scanner</a:t>
            </a:r>
            <a:r>
              <a:rPr lang="ko-KR" altLang="en-US" dirty="0" smtClean="0"/>
              <a:t>는 문자 파일이나 바이트 기반 입출력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라인 단위 문자열을 쉽게 읽도록 하기 위해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제공하는 클래스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File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java.io </a:t>
            </a:r>
            <a:r>
              <a:rPr lang="ko-KR" altLang="en-US" dirty="0" smtClean="0"/>
              <a:t>패키지에서 제공하는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클래스는 파일 및 폴더 정보 제공하는 역할 함</a:t>
            </a:r>
            <a:r>
              <a:rPr lang="en-US" altLang="ko-KR" dirty="0" smtClean="0"/>
              <a:t>.</a:t>
            </a:r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139437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아래 메뉴를 가지고 있는 콘솔 게시판을 만들어보세요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예외가 발생하여 프로그램이 종료되지 않도록 예외 처리에 주의하기 바랍니다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19274"/>
            <a:ext cx="7174269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13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LinkedList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err="1" smtClean="0"/>
              <a:t>ArrayList</a:t>
            </a:r>
            <a:r>
              <a:rPr lang="ko-KR" altLang="en-US" dirty="0" smtClean="0"/>
              <a:t>와 사용 방법은 같으나 내부 구조가 다름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인접 참조를 링크하여 체인처럼 객체를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인덱스 객체 제거하거나 삽입하면 앞뒤 링크만 변경되고 나머지 링크는 변경되지 않음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928937"/>
            <a:ext cx="4038601" cy="293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86263"/>
            <a:ext cx="3950118" cy="27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32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저장할 객체 타입을 타입 </a:t>
            </a:r>
            <a:r>
              <a:rPr lang="ko-KR" altLang="en-US" dirty="0" err="1" smtClean="0"/>
              <a:t>파라미터에</a:t>
            </a:r>
            <a:r>
              <a:rPr lang="ko-KR" altLang="en-US" dirty="0" smtClean="0"/>
              <a:t> 표기하고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호출하여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ArrayList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의 실행 성능 비교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91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199"/>
            <a:ext cx="7391400" cy="319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7467600" cy="466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1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Set </a:t>
            </a:r>
            <a:r>
              <a:rPr lang="ko-KR" altLang="en-US" dirty="0" smtClean="0">
                <a:solidFill>
                  <a:srgbClr val="C00000"/>
                </a:solidFill>
              </a:rPr>
              <a:t>컬렉션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저장 순서 유지되지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 중복하여 저장할 수 없고 하나의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만 저장할 수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HashSet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LinkedHashSet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TreeSet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 </a:t>
            </a:r>
            <a:r>
              <a:rPr lang="ko-KR" altLang="en-US" dirty="0" smtClean="0"/>
              <a:t>컬렉션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79" y="1883978"/>
            <a:ext cx="4876800" cy="146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09999"/>
            <a:ext cx="7239000" cy="262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91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Set </a:t>
            </a:r>
            <a:r>
              <a:rPr lang="ko-KR" altLang="en-US" dirty="0" smtClean="0"/>
              <a:t>컬렉션에 객체 저장 및 삭제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iterator()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호출하여 반복자 얻고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반복자로 검색 기능 대체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Iterator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76" y="1524000"/>
            <a:ext cx="7010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76" y="3429000"/>
            <a:ext cx="7010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48200"/>
            <a:ext cx="7696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2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List </a:t>
            </a:r>
            <a:r>
              <a:rPr lang="ko-KR" altLang="en-US" sz="2400" dirty="0" smtClean="0"/>
              <a:t>컬렉션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Set </a:t>
            </a:r>
            <a:r>
              <a:rPr lang="ko-KR" altLang="en-US" sz="2400" dirty="0" smtClean="0"/>
              <a:t>컬렉션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Map </a:t>
            </a:r>
            <a:r>
              <a:rPr lang="ko-KR" altLang="en-US" sz="2400" dirty="0" smtClean="0"/>
              <a:t>컬렉션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06343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객체들 반복해서 하나씩 가져오기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향상된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 이용하여 전체 객체 대상으로 반복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010400" cy="176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33800"/>
            <a:ext cx="7010400" cy="95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4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remove()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객체 제거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162800" cy="183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2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HashSet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Set </a:t>
            </a:r>
            <a:r>
              <a:rPr lang="ko-KR" altLang="en-US" dirty="0" smtClean="0"/>
              <a:t>인터페이스의 구현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호출하여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객체를 순서 없이 저장하되 동일한 객체는 중복 저장하지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저장 전 객체의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호출하여 해시코드 얻어내고 이미 저장된 객체의 해시코드와 비교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9248"/>
            <a:ext cx="7391400" cy="111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24400"/>
            <a:ext cx="7010400" cy="172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41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String </a:t>
            </a:r>
            <a:r>
              <a:rPr lang="ko-KR" altLang="en-US" dirty="0" smtClean="0"/>
              <a:t>객체를 중복 없이 저장하는 </a:t>
            </a:r>
            <a:r>
              <a:rPr lang="en-US" altLang="ko-KR" dirty="0" err="1" smtClean="0"/>
              <a:t>HashSet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407714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5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391400" cy="515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0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06" y="1435320"/>
            <a:ext cx="73914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3" y="3563335"/>
            <a:ext cx="7377277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1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- Member </a:t>
            </a:r>
            <a:r>
              <a:rPr lang="ko-KR" altLang="en-US" dirty="0" smtClean="0"/>
              <a:t>객체를 중복 없이 저장하는 </a:t>
            </a:r>
            <a:r>
              <a:rPr lang="en-US" altLang="ko-KR" dirty="0" err="1" smtClean="0"/>
              <a:t>HashSet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ko-KR" altLang="en-US" dirty="0"/>
              <a:t>컬렉션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19412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8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Map </a:t>
            </a:r>
            <a:r>
              <a:rPr lang="ko-KR" altLang="en-US" dirty="0" smtClean="0">
                <a:solidFill>
                  <a:srgbClr val="C00000"/>
                </a:solidFill>
              </a:rPr>
              <a:t>컬렉션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키와 값으로 구성된 </a:t>
            </a:r>
            <a:r>
              <a:rPr lang="en-US" altLang="ko-KR" dirty="0" err="1" smtClean="0"/>
              <a:t>Map.Entry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저장하는 구조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키는 중복 저장될 수 없으나 값은 중복 저장될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저장된 키와 동일한 키로 값을 저장하면 기존 값 없어지고 새로운 값으로 대체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HashMap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Hashtable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LinkedHashMap</a:t>
            </a:r>
            <a:r>
              <a:rPr lang="en-US" altLang="ko-KR" dirty="0" smtClean="0"/>
              <a:t>, Properties, </a:t>
            </a:r>
            <a:r>
              <a:rPr lang="en-US" altLang="ko-KR" dirty="0" err="1" smtClean="0"/>
              <a:t>TreeMap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컬렉</a:t>
            </a:r>
            <a:r>
              <a:rPr lang="ko-KR" altLang="en-US" dirty="0"/>
              <a:t>션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74529"/>
            <a:ext cx="6019800" cy="280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4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Map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5414"/>
            <a:ext cx="7377863" cy="426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0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키 타입이 </a:t>
            </a:r>
            <a:r>
              <a:rPr lang="en-US" altLang="ko-KR" dirty="0" smtClean="0"/>
              <a:t>String, </a:t>
            </a:r>
            <a:r>
              <a:rPr lang="ko-KR" altLang="en-US" dirty="0" smtClean="0"/>
              <a:t>값 타입이 </a:t>
            </a:r>
            <a:r>
              <a:rPr lang="en-US" altLang="ko-KR" dirty="0" smtClean="0"/>
              <a:t>Integer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Map </a:t>
            </a:r>
            <a:r>
              <a:rPr lang="ko-KR" altLang="en-US" dirty="0" smtClean="0"/>
              <a:t>컬렉션 생성하고 </a:t>
            </a:r>
            <a:r>
              <a:rPr lang="en-US" altLang="ko-KR" dirty="0" smtClean="0"/>
              <a:t>put()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키와 값을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키로 값 얻거나 제거하기 위해 </a:t>
            </a:r>
            <a:r>
              <a:rPr lang="en-US" altLang="ko-KR" dirty="0" smtClean="0"/>
              <a:t>get()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remove()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저장된 전체 객체를 대상으로 하나씩 얻고 싶은 경우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keySet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모든 키를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컬렉션으로 얻은 뒤 반복자 통해 키 하나씩 얻고 </a:t>
            </a:r>
            <a:r>
              <a:rPr lang="en-US" altLang="ko-KR" dirty="0" smtClean="0"/>
              <a:t>get()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통해 값 얻음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599"/>
            <a:ext cx="7315200" cy="14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38600"/>
            <a:ext cx="7315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66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컬렉션 프레임워크</a:t>
            </a:r>
            <a:r>
              <a:rPr lang="en-US" altLang="ko-KR" dirty="0" smtClean="0"/>
              <a:t>, List </a:t>
            </a:r>
            <a:r>
              <a:rPr lang="ko-KR" altLang="en-US" dirty="0" smtClean="0"/>
              <a:t>컬렉션</a:t>
            </a:r>
            <a:r>
              <a:rPr lang="en-US" altLang="ko-KR" dirty="0" smtClean="0"/>
              <a:t>, Set </a:t>
            </a:r>
            <a:r>
              <a:rPr lang="ko-KR" altLang="en-US" dirty="0" smtClean="0"/>
              <a:t>컬렉션</a:t>
            </a:r>
            <a:r>
              <a:rPr lang="en-US" altLang="ko-KR" dirty="0" smtClean="0"/>
              <a:t>, Map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배열이 가지는 불편함을 해결하기 위해 제공되는 컬렉션 프레임워크에 대해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66540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 err="1" smtClean="0"/>
              <a:t>entrySet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모든 </a:t>
            </a:r>
            <a:r>
              <a:rPr lang="en-US" altLang="ko-KR" dirty="0" err="1" smtClean="0"/>
              <a:t>Map.Entry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컬렉션으로 얻은 뒤 반복자 통해 </a:t>
            </a:r>
            <a:r>
              <a:rPr lang="en-US" altLang="ko-KR" dirty="0" err="1" smtClean="0"/>
              <a:t>Map.Entry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하나씩 얻고 </a:t>
            </a:r>
            <a:r>
              <a:rPr lang="en-US" altLang="ko-KR" dirty="0" err="1" smtClean="0"/>
              <a:t>getKey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getValue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이용해 키와 값 얻음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85444"/>
            <a:ext cx="7391400" cy="2101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7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HashMap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대표적인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HashMap</a:t>
            </a:r>
            <a:r>
              <a:rPr lang="ko-KR" altLang="en-US" dirty="0" smtClean="0"/>
              <a:t>의 키로 사용할 객체는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재정의하여 동등 객체가 될 조건 정해야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리턴값</a:t>
            </a:r>
            <a:r>
              <a:rPr lang="ko-KR" altLang="en-US" dirty="0" smtClean="0"/>
              <a:t> 같고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 </a:t>
            </a:r>
            <a:r>
              <a:rPr lang="ko-KR" altLang="en-US" dirty="0" err="1" smtClean="0"/>
              <a:t>리턴해야</a:t>
            </a:r>
            <a:r>
              <a:rPr lang="ko-KR" altLang="en-US" dirty="0" smtClean="0"/>
              <a:t> 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 smtClean="0"/>
              <a:t>HashMap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생성하려면 키</a:t>
            </a:r>
            <a:r>
              <a:rPr lang="en-US" altLang="ko-KR" dirty="0"/>
              <a:t> </a:t>
            </a:r>
            <a:r>
              <a:rPr lang="ko-KR" altLang="en-US" dirty="0" smtClean="0"/>
              <a:t>타입과 값 타입을 타입 </a:t>
            </a:r>
            <a:r>
              <a:rPr lang="ko-KR" altLang="en-US" dirty="0" err="1" smtClean="0"/>
              <a:t>파라미터로</a:t>
            </a:r>
            <a:r>
              <a:rPr lang="ko-KR" altLang="en-US" dirty="0" smtClean="0"/>
              <a:t> 주고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37" y="2438400"/>
            <a:ext cx="5486400" cy="146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356536"/>
            <a:ext cx="7086600" cy="112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86398"/>
            <a:ext cx="7086600" cy="99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71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이름을 키로 점수를 값으로 저장하기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2" y="1514474"/>
            <a:ext cx="749124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73668"/>
            <a:ext cx="86106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81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848600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28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27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6819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162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5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키로 사용할 객체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equals() </a:t>
            </a:r>
            <a:r>
              <a:rPr lang="ko-KR" altLang="en-US" dirty="0" smtClean="0"/>
              <a:t>재정의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70866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250574"/>
            <a:ext cx="70866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46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학번과 이름이 동일한 경우 같은 키로 인식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391400" cy="4113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3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Hashtable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err="1" smtClean="0"/>
              <a:t>HashMap</a:t>
            </a:r>
            <a:r>
              <a:rPr lang="ko-KR" altLang="en-US" dirty="0" smtClean="0"/>
              <a:t>과 동일한 내부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동기화된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구성되어 멀티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</a:t>
            </a:r>
            <a:r>
              <a:rPr lang="en-US" altLang="ko-KR" dirty="0" err="1" smtClean="0"/>
              <a:t>Hashtable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실행할 수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실행을 완료해야만 다른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키로 사용할 객체를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재정의하여 동등 객체 될 조건 정해야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키 타입과 값 타입 지정하고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호출하여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58964"/>
            <a:ext cx="4191000" cy="1550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648200"/>
            <a:ext cx="7239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715000"/>
            <a:ext cx="7239000" cy="7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아이디와 비밀번호 검사하기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1625"/>
            <a:ext cx="7315200" cy="478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30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컬렉션</a:t>
            </a:r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010400" cy="498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96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컬렉션 프레임워크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(Collection Framework)</a:t>
            </a:r>
          </a:p>
          <a:p>
            <a:pPr lvl="1"/>
            <a:r>
              <a:rPr lang="ko-KR" altLang="en-US" dirty="0" smtClean="0"/>
              <a:t>자료구조를 사용해서 객체들을 효율적으로 관리할 수 있도록 인터페이스와 구현 클래스를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프레임워크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 방법을 정해놓은 라이브러리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주요 인터페이스로 </a:t>
            </a:r>
            <a:r>
              <a:rPr lang="en-US" altLang="ko-KR" dirty="0" smtClean="0"/>
              <a:t>List, Set, Map</a:t>
            </a:r>
            <a:r>
              <a:rPr lang="ko-KR" altLang="en-US" dirty="0" smtClean="0"/>
              <a:t>이 있음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03483"/>
            <a:ext cx="5943600" cy="320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1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컬렉션 프레임워크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널리 알려진 자료구조 사용하여 객체를 효율적으로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검색할 수 있도록 인터페이스와 구현 클래스를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패키지에서 제공하는데 이들을 총칭하여 컬렉션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프레임워크라 한다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List </a:t>
            </a:r>
            <a:r>
              <a:rPr lang="ko-KR" altLang="en-US" dirty="0" smtClean="0">
                <a:solidFill>
                  <a:srgbClr val="C00000"/>
                </a:solidFill>
              </a:rPr>
              <a:t>컬렉션 </a:t>
            </a:r>
            <a:r>
              <a:rPr lang="en-US" altLang="ko-KR" dirty="0"/>
              <a:t>: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컬렉션은 배열과 비슷하게 객체를 인덱스로 관리한다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차이점은 저장용량이 자동으로 증가하며 객체 저장 시 자동 인덱스가 부여된다는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검색을 위한 다양한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제공된다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Set </a:t>
            </a:r>
            <a:r>
              <a:rPr lang="ko-KR" altLang="en-US" dirty="0" smtClean="0">
                <a:solidFill>
                  <a:srgbClr val="C00000"/>
                </a:solidFill>
              </a:rPr>
              <a:t>컬렉션 </a:t>
            </a:r>
            <a:r>
              <a:rPr lang="en-US" altLang="ko-KR" dirty="0"/>
              <a:t>: </a:t>
            </a:r>
            <a:r>
              <a:rPr lang="en-US" altLang="ko-KR" dirty="0" smtClean="0"/>
              <a:t>Set </a:t>
            </a:r>
            <a:r>
              <a:rPr lang="ko-KR" altLang="en-US" dirty="0" smtClean="0"/>
              <a:t>컬렉션은 저장 순서 유지되지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객체를 중복해서 저장할 수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만 저장할 수 있다</a:t>
            </a:r>
            <a:r>
              <a:rPr lang="en-US" altLang="ko-KR" dirty="0" smtClean="0"/>
              <a:t>. 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Map </a:t>
            </a:r>
            <a:r>
              <a:rPr lang="ko-KR" altLang="en-US" dirty="0" smtClean="0">
                <a:solidFill>
                  <a:srgbClr val="C00000"/>
                </a:solidFill>
              </a:rPr>
              <a:t>컬렉션 </a:t>
            </a:r>
            <a:r>
              <a:rPr lang="en-US" altLang="ko-KR" dirty="0"/>
              <a:t>: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컬렉션은 키와 값으로 구성된 </a:t>
            </a:r>
            <a:r>
              <a:rPr lang="en-US" altLang="ko-KR" dirty="0" err="1" smtClean="0"/>
              <a:t>Map.Entry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저장하는 구조를 가지고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여기서 키와 값은 모두 객체이다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키는 중복 저장될 수 없지만 값은 중복 저장될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231421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자바의 컬렉션 프레임워크에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 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List </a:t>
            </a:r>
            <a:r>
              <a:rPr lang="ko-KR" altLang="en-US" dirty="0" smtClean="0"/>
              <a:t>컬렉션은 인덱스로 객체를 관리하며 중복 저장을 허용한다 </a:t>
            </a:r>
            <a:r>
              <a:rPr lang="en-US" altLang="ko-KR" dirty="0" smtClean="0"/>
              <a:t>(      )</a:t>
            </a:r>
          </a:p>
          <a:p>
            <a:pPr lvl="1"/>
            <a:r>
              <a:rPr lang="en-US" altLang="ko-KR" dirty="0" smtClean="0"/>
              <a:t>Set </a:t>
            </a:r>
            <a:r>
              <a:rPr lang="ko-KR" altLang="en-US" dirty="0" smtClean="0"/>
              <a:t>컬렉션은 순서 유지하지 않으며 중복 저장을 허용하지 않는다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r>
              <a:rPr lang="en-US" altLang="ko-KR" dirty="0" smtClean="0"/>
              <a:t>Map </a:t>
            </a:r>
            <a:r>
              <a:rPr lang="ko-KR" altLang="en-US" dirty="0" smtClean="0"/>
              <a:t>컬렉션은 키와 값으로 구성된 </a:t>
            </a:r>
            <a:r>
              <a:rPr lang="en-US" altLang="ko-KR" dirty="0" err="1" smtClean="0"/>
              <a:t>Map.Entry</a:t>
            </a:r>
            <a:r>
              <a:rPr lang="ko-KR" altLang="en-US" dirty="0" smtClean="0"/>
              <a:t>를 저장한다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r>
              <a:rPr lang="en-US" altLang="ko-KR" dirty="0" smtClean="0"/>
              <a:t>List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은 모두 하나의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만 저장 가능하다 </a:t>
            </a:r>
            <a:r>
              <a:rPr lang="en-US" altLang="ko-KR" dirty="0"/>
              <a:t>(      )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싱글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환경에서 </a:t>
            </a:r>
            <a:r>
              <a:rPr lang="en-US" altLang="ko-KR" dirty="0" smtClean="0"/>
              <a:t>Board </a:t>
            </a:r>
            <a:r>
              <a:rPr lang="ko-KR" altLang="en-US" dirty="0" smtClean="0"/>
              <a:t>객체를 저장 순서에 맞게 읽고 싶습니다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가장 적합한 컬렉션을 생성하도록 밑줄 친 부분에 코드를 적성해보세요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싱글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환경에서 학번</a:t>
            </a:r>
            <a:r>
              <a:rPr lang="en-US" altLang="ko-KR" dirty="0" smtClean="0"/>
              <a:t>(String)</a:t>
            </a:r>
            <a:r>
              <a:rPr lang="ko-KR" altLang="en-US" dirty="0" smtClean="0"/>
              <a:t>을 키로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점수</a:t>
            </a:r>
            <a:r>
              <a:rPr lang="en-US" altLang="ko-KR" dirty="0" smtClean="0"/>
              <a:t>(Integer)</a:t>
            </a:r>
            <a:r>
              <a:rPr lang="ko-KR" altLang="en-US" dirty="0" smtClean="0"/>
              <a:t>를 값으로 저장하는 가정 적합한 컬렉션을 생성하도록 밑줄 친 부분에 코드를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778729"/>
            <a:ext cx="4876800" cy="76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5410200"/>
            <a:ext cx="4648200" cy="65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92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HashSet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Student </a:t>
            </a:r>
            <a:r>
              <a:rPr lang="ko-KR" altLang="en-US" dirty="0" smtClean="0"/>
              <a:t>객체를 저장하려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학번이 같으면 동일한 </a:t>
            </a:r>
            <a:r>
              <a:rPr lang="en-US" altLang="ko-KR" dirty="0" smtClean="0"/>
              <a:t>Student </a:t>
            </a:r>
            <a:r>
              <a:rPr lang="ko-KR" altLang="en-US" dirty="0" smtClean="0"/>
              <a:t>라고 가정하고 중복 저장이 되지 않도록 하고 싶습니다</a:t>
            </a:r>
            <a:r>
              <a:rPr lang="en-US" altLang="ko-KR" dirty="0" smtClean="0"/>
              <a:t>. Student </a:t>
            </a:r>
            <a:r>
              <a:rPr lang="ko-KR" altLang="en-US" dirty="0" smtClean="0"/>
              <a:t>클래스에서 재정의해야 하는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equals()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내용을 채워보세요</a:t>
            </a:r>
            <a:r>
              <a:rPr lang="en-US" altLang="ko-KR" dirty="0" smtClean="0"/>
              <a:t>. Student</a:t>
            </a:r>
            <a:r>
              <a:rPr lang="ko-KR" altLang="en-US" dirty="0" smtClean="0"/>
              <a:t>의 해시코드는 학번이라 가정합니다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94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0866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8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HashMap</a:t>
            </a:r>
            <a:r>
              <a:rPr lang="ko-KR" altLang="en-US" dirty="0" smtClean="0"/>
              <a:t>에 아이디</a:t>
            </a:r>
            <a:r>
              <a:rPr lang="en-US" altLang="ko-KR" dirty="0" smtClean="0"/>
              <a:t>(String)</a:t>
            </a:r>
            <a:r>
              <a:rPr lang="ko-KR" altLang="en-US" dirty="0" smtClean="0"/>
              <a:t>와 점수</a:t>
            </a:r>
            <a:r>
              <a:rPr lang="en-US" altLang="ko-KR" dirty="0" smtClean="0"/>
              <a:t>(Integer)</a:t>
            </a:r>
            <a:r>
              <a:rPr lang="ko-KR" altLang="en-US" dirty="0" smtClean="0"/>
              <a:t>가 저장되어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실행결과와 같이 평균 점수를 출력하고 최고 점수와 최고 점수를 받은 아이디를 출력해보세요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78875"/>
            <a:ext cx="7162800" cy="461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9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Stack</a:t>
            </a:r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Queue</a:t>
            </a:r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7478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Stack, Queue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컬렉션 프레임워크에는 </a:t>
            </a:r>
            <a:r>
              <a:rPr lang="en-US" altLang="ko-KR" dirty="0" smtClean="0"/>
              <a:t>LIFO(</a:t>
            </a:r>
            <a:r>
              <a:rPr lang="ko-KR" altLang="en-US" dirty="0" err="1" smtClean="0"/>
              <a:t>후입선출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자료구조를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제공하는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클래스와 </a:t>
            </a:r>
            <a:r>
              <a:rPr lang="en-US" altLang="ko-KR" dirty="0" smtClean="0"/>
              <a:t>FIFO(</a:t>
            </a:r>
            <a:r>
              <a:rPr lang="ko-KR" altLang="en-US" dirty="0" smtClean="0"/>
              <a:t>선입선출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자료구조를 제공하는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인터페이스가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이번 절에서는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클래스와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인터페이스에 대해 살펴본다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0079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후입선출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(LIFO : List In First Out)</a:t>
            </a:r>
          </a:p>
          <a:p>
            <a:pPr lvl="1"/>
            <a:r>
              <a:rPr lang="ko-KR" altLang="en-US" dirty="0" smtClean="0"/>
              <a:t>나중에 넣은 객체가 먼저 빠져나가는 자료구조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선입선출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(FIFO : First In First Out)</a:t>
            </a:r>
          </a:p>
          <a:p>
            <a:pPr lvl="1"/>
            <a:r>
              <a:rPr lang="ko-KR" altLang="en-US" dirty="0" smtClean="0"/>
              <a:t>먼저 넣은 객체가 먼저 빠져나가는 자료구조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컬렉션 프레임워크에는 </a:t>
            </a:r>
            <a:r>
              <a:rPr lang="en-US" altLang="ko-KR" dirty="0" smtClean="0"/>
              <a:t>LIFO </a:t>
            </a:r>
            <a:r>
              <a:rPr lang="ko-KR" altLang="en-US" dirty="0" smtClean="0"/>
              <a:t>자료구조 제공하는 </a:t>
            </a:r>
            <a:r>
              <a:rPr lang="en-US" altLang="ko-KR" dirty="0" smtClean="0"/>
              <a:t>Stack </a:t>
            </a:r>
            <a:r>
              <a:rPr lang="ko-KR" altLang="en-US" dirty="0" smtClean="0"/>
              <a:t>클래스와 </a:t>
            </a:r>
            <a:r>
              <a:rPr lang="en-US" altLang="ko-KR" dirty="0" smtClean="0"/>
              <a:t>FIFO </a:t>
            </a:r>
            <a:r>
              <a:rPr lang="ko-KR" altLang="en-US" dirty="0" smtClean="0"/>
              <a:t>자료구조 제공하는 </a:t>
            </a:r>
            <a:r>
              <a:rPr lang="en-US" altLang="ko-KR" dirty="0" smtClean="0"/>
              <a:t>Queue </a:t>
            </a:r>
            <a:r>
              <a:rPr lang="ko-KR" altLang="en-US" dirty="0" smtClean="0"/>
              <a:t>인터페이스 제공됨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59" y="3429000"/>
            <a:ext cx="7010400" cy="272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51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Stack</a:t>
            </a:r>
          </a:p>
          <a:p>
            <a:pPr lvl="1"/>
            <a:r>
              <a:rPr lang="en-US" altLang="ko-KR" dirty="0" smtClean="0"/>
              <a:t>LIFO </a:t>
            </a:r>
            <a:r>
              <a:rPr lang="ko-KR" altLang="en-US" dirty="0" smtClean="0"/>
              <a:t>자료구조 구현한 클래스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Stack </a:t>
            </a:r>
            <a:r>
              <a:rPr lang="ko-KR" altLang="en-US" dirty="0" smtClean="0"/>
              <a:t>객체 생성하려면 저장할 객체 타입을 </a:t>
            </a:r>
            <a:r>
              <a:rPr lang="en-US" altLang="ko-KR" dirty="0" smtClean="0"/>
              <a:t>E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자리에 표기하고 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Stack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7416"/>
            <a:ext cx="7467600" cy="143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19512"/>
            <a:ext cx="7467600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동전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03" y="1600200"/>
            <a:ext cx="7391400" cy="36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03" y="2971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0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List </a:t>
            </a:r>
            <a:r>
              <a:rPr lang="ko-KR" altLang="en-US" dirty="0" smtClean="0">
                <a:solidFill>
                  <a:srgbClr val="C00000"/>
                </a:solidFill>
              </a:rPr>
              <a:t>컬렉션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객체를 인덱스로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저장용량이 자동으로 증가하며 객체 저장 시 자동 인덱스가 부여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위한 다양한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자체를 저장하는 것이 아닌 객체 번지 참조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null</a:t>
            </a:r>
            <a:r>
              <a:rPr lang="ko-KR" altLang="en-US" dirty="0" smtClean="0"/>
              <a:t>도 저장 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List </a:t>
            </a:r>
            <a:r>
              <a:rPr lang="ko-KR" altLang="en-US" dirty="0" smtClean="0"/>
              <a:t>컬렉션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177409"/>
            <a:ext cx="5334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5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Stack</a:t>
            </a:r>
            <a:r>
              <a:rPr lang="ko-KR" altLang="en-US" dirty="0" smtClean="0"/>
              <a:t>을 이용한 동전 케이스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91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1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Queue</a:t>
            </a:r>
          </a:p>
          <a:p>
            <a:pPr lvl="1"/>
            <a:r>
              <a:rPr lang="en-US" altLang="ko-KR" dirty="0" smtClean="0"/>
              <a:t>FIFO </a:t>
            </a:r>
            <a:r>
              <a:rPr lang="ko-KR" altLang="en-US" dirty="0" smtClean="0"/>
              <a:t>자료구조에서 사용되는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LinkedList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Queue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6031"/>
            <a:ext cx="7391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8088"/>
            <a:ext cx="7391400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0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Message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3999"/>
            <a:ext cx="7391400" cy="335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3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Queue</a:t>
            </a:r>
            <a:r>
              <a:rPr lang="ko-KR" altLang="en-US" dirty="0" smtClean="0"/>
              <a:t>를 이용한 메시지 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1489840"/>
            <a:ext cx="7391402" cy="45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67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Queue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543800" cy="332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38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Stack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후입선출을</a:t>
            </a:r>
            <a:r>
              <a:rPr lang="ko-KR" altLang="en-US" dirty="0" smtClean="0"/>
              <a:t> 구현한 클래스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Queue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선입선출에 필요한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정의한 인터페이스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구현 클래스로 </a:t>
            </a:r>
            <a:r>
              <a:rPr lang="en-US" altLang="ko-KR" dirty="0" err="1" smtClean="0"/>
              <a:t>LinkedList</a:t>
            </a:r>
            <a:r>
              <a:rPr lang="ko-KR" altLang="en-US" dirty="0" smtClean="0"/>
              <a:t>가 있음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14195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Stack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Queue</a:t>
            </a:r>
            <a:r>
              <a:rPr lang="ko-KR" altLang="en-US" dirty="0" smtClean="0"/>
              <a:t>에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Stack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후입선출을</a:t>
            </a:r>
            <a:r>
              <a:rPr lang="ko-KR" altLang="en-US" dirty="0" smtClean="0"/>
              <a:t> 구현한 클래스이다    </a:t>
            </a:r>
            <a:r>
              <a:rPr lang="en-US" altLang="ko-KR" dirty="0" smtClean="0"/>
              <a:t>(      )</a:t>
            </a:r>
          </a:p>
          <a:p>
            <a:pPr lvl="1"/>
            <a:r>
              <a:rPr lang="en-US" altLang="ko-KR" dirty="0" smtClean="0"/>
              <a:t>Queue</a:t>
            </a:r>
            <a:r>
              <a:rPr lang="ko-KR" altLang="en-US" dirty="0" smtClean="0"/>
              <a:t>는 선입선출을 위한 인터페이스이다 </a:t>
            </a:r>
            <a:r>
              <a:rPr lang="en-US" altLang="ko-KR" dirty="0"/>
              <a:t>(      )</a:t>
            </a:r>
          </a:p>
          <a:p>
            <a:pPr lvl="1"/>
            <a:r>
              <a:rPr lang="en-US" altLang="ko-KR" dirty="0" smtClean="0"/>
              <a:t>Stack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push()</a:t>
            </a:r>
            <a:r>
              <a:rPr lang="ko-KR" altLang="en-US" dirty="0" smtClean="0"/>
              <a:t>는 객체를 넣을 </a:t>
            </a:r>
            <a:r>
              <a:rPr lang="ko-KR" altLang="en-US" dirty="0" err="1" smtClean="0"/>
              <a:t>떄</a:t>
            </a:r>
            <a:r>
              <a:rPr lang="en-US" altLang="ko-KR" dirty="0" smtClean="0"/>
              <a:t>, pop()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뺄 때 사용한다 </a:t>
            </a:r>
            <a:r>
              <a:rPr lang="en-US" altLang="ko-KR" dirty="0"/>
              <a:t>(      )</a:t>
            </a:r>
          </a:p>
          <a:p>
            <a:pPr lvl="1"/>
            <a:r>
              <a:rPr lang="en-US" altLang="ko-KR" dirty="0" smtClean="0"/>
              <a:t>Queue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poll()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넣을 </a:t>
            </a:r>
            <a:r>
              <a:rPr lang="ko-KR" altLang="en-US" dirty="0" err="1" smtClean="0"/>
              <a:t>떄</a:t>
            </a:r>
            <a:r>
              <a:rPr lang="en-US" altLang="ko-KR" dirty="0" smtClean="0"/>
              <a:t>, offer()</a:t>
            </a:r>
            <a:r>
              <a:rPr lang="ko-KR" altLang="en-US" dirty="0" smtClean="0"/>
              <a:t>은 객체를 뺄 때 사용한다 </a:t>
            </a:r>
            <a:r>
              <a:rPr lang="en-US" altLang="ko-KR" dirty="0"/>
              <a:t>(      )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3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14-1. </a:t>
            </a:r>
            <a:r>
              <a:rPr lang="ko-KR" altLang="en-US" b="1" dirty="0" smtClean="0">
                <a:solidFill>
                  <a:schemeClr val="tx1"/>
                </a:solidFill>
              </a:rPr>
              <a:t>입출력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스트림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16506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입출력 </a:t>
            </a:r>
            <a:r>
              <a:rPr lang="ko-KR" altLang="en-US" sz="2400" dirty="0" err="1"/>
              <a:t>스트림의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종류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바이트 출력 </a:t>
            </a:r>
            <a:r>
              <a:rPr lang="ko-KR" altLang="en-US" sz="2400" dirty="0" err="1"/>
              <a:t>스트림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2400" dirty="0" err="1" smtClean="0"/>
              <a:t>OutputStream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바이트 입력 </a:t>
            </a:r>
            <a:r>
              <a:rPr lang="ko-KR" altLang="en-US" sz="2400" dirty="0" err="1"/>
              <a:t>스트림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InputStream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문자 출력 </a:t>
            </a:r>
            <a:r>
              <a:rPr lang="ko-KR" altLang="en-US" sz="2400" dirty="0" err="1"/>
              <a:t>스트림</a:t>
            </a:r>
            <a:r>
              <a:rPr lang="ko-KR" altLang="en-US" sz="2400" dirty="0"/>
              <a:t> </a:t>
            </a:r>
            <a:r>
              <a:rPr lang="en-US" altLang="ko-KR" sz="2400" dirty="0"/>
              <a:t>: Writer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/>
              <a:t>문자열 입력 </a:t>
            </a:r>
            <a:r>
              <a:rPr lang="ko-KR" altLang="en-US" sz="2400" dirty="0" err="1"/>
              <a:t>스트림</a:t>
            </a:r>
            <a:r>
              <a:rPr lang="ko-KR" altLang="en-US" sz="2400" dirty="0"/>
              <a:t> </a:t>
            </a:r>
            <a:r>
              <a:rPr lang="en-US" altLang="ko-KR" sz="2400" dirty="0"/>
              <a:t>: Reader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1691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입출력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, Reader, Writer</a:t>
            </a:r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프로그램은 데이터를 읽고 출력하는 작업을 빈번히 수행한다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데이터를 읽고 출력하기 위해 사용되는 입출력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 대해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88217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772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69" y="4411717"/>
            <a:ext cx="7162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6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(Stream)</a:t>
            </a:r>
          </a:p>
          <a:p>
            <a:pPr lvl="1"/>
            <a:r>
              <a:rPr lang="ko-KR" altLang="en-US" dirty="0" smtClean="0"/>
              <a:t>자바에서 데이터는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입출력됨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프로그램이 데이터의 출발지인지 도착지인지의 여부에 따라 사용하는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종류가 결정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162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75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바이트 기반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멀티미디어 등의 바이너리 데이터를 읽고 출력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문자 기반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문자 데이터를 읽고 출력할 때 사용</a:t>
            </a:r>
            <a:endParaRPr lang="en-US" altLang="ko-KR" dirty="0" smtClean="0"/>
          </a:p>
          <a:p>
            <a:r>
              <a:rPr lang="ko-KR" altLang="en-US" dirty="0" smtClean="0"/>
              <a:t>최상위 클래스로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클래스의 바이트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문자 기반 판단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90824"/>
            <a:ext cx="7239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82509"/>
            <a:ext cx="7239000" cy="188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82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OutputStream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바이트 기반 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바이트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클래스는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상속받음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OutputStream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19325"/>
            <a:ext cx="6705600" cy="167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21" y="3982809"/>
            <a:ext cx="7620000" cy="211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b)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매개 변수로 주어지는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(4byte)</a:t>
            </a:r>
            <a:r>
              <a:rPr lang="ko-KR" altLang="en-US" dirty="0" smtClean="0"/>
              <a:t>에서 끝 </a:t>
            </a:r>
            <a:r>
              <a:rPr lang="en-US" altLang="ko-KR" dirty="0" smtClean="0"/>
              <a:t>1byte</a:t>
            </a:r>
            <a:r>
              <a:rPr lang="ko-KR" altLang="en-US" dirty="0" smtClean="0"/>
              <a:t>만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4999"/>
            <a:ext cx="6248400" cy="16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0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1byte</a:t>
            </a:r>
            <a:r>
              <a:rPr lang="ko-KR" altLang="en-US" dirty="0" smtClean="0"/>
              <a:t>씩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781800" cy="478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18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write(byte[] b)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배열의 모든 바이트를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1" y="1866899"/>
            <a:ext cx="6477000" cy="214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06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전체를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590674"/>
            <a:ext cx="68789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30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일부를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OutputStream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19200"/>
            <a:ext cx="52578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00350"/>
            <a:ext cx="7543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1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InputStream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ko-KR" altLang="en-US" dirty="0" smtClean="0"/>
              <a:t>바이트 기반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바이트 기반 입력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상속받아 만들어짐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입력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InputStream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09800"/>
            <a:ext cx="580191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8" y="4098542"/>
            <a:ext cx="7541172" cy="212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0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1byte </a:t>
            </a:r>
            <a:r>
              <a:rPr lang="ko-KR" altLang="en-US" dirty="0" smtClean="0"/>
              <a:t>읽고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(4byte) </a:t>
            </a:r>
            <a:r>
              <a:rPr lang="ko-KR" altLang="en-US" dirty="0" smtClean="0"/>
              <a:t>타입으로 리턴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리턴된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4byte </a:t>
            </a:r>
            <a:r>
              <a:rPr lang="ko-KR" altLang="en-US" dirty="0" smtClean="0"/>
              <a:t>중 끝 </a:t>
            </a:r>
            <a:r>
              <a:rPr lang="en-US" altLang="ko-KR" dirty="0" smtClean="0"/>
              <a:t>1byte</a:t>
            </a:r>
            <a:r>
              <a:rPr lang="ko-KR" altLang="en-US" dirty="0" smtClean="0"/>
              <a:t>에만 데이터 들어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이상 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바이트 읽을 수 없게 되면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읽을 수 있는 마지막 바이트까지 반복하여 </a:t>
            </a:r>
            <a:r>
              <a:rPr lang="en-US" altLang="ko-KR" dirty="0" smtClean="0"/>
              <a:t>1byte</a:t>
            </a:r>
            <a:r>
              <a:rPr lang="ko-KR" altLang="en-US" dirty="0" smtClean="0"/>
              <a:t>씩 읽을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799"/>
            <a:ext cx="6781800" cy="21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6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List </a:t>
            </a:r>
            <a:r>
              <a:rPr lang="ko-KR" altLang="en-US" dirty="0" smtClean="0"/>
              <a:t>컬렉션에 저장된 모든 객체를 대상으로 하나씩 가져와 처리하려는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 이용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for</a:t>
            </a:r>
            <a:r>
              <a:rPr lang="ko-KR" altLang="en-US" dirty="0" smtClean="0"/>
              <a:t>문 이용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010400" cy="141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3657599"/>
            <a:ext cx="7005145" cy="127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36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1byte</a:t>
            </a:r>
            <a:r>
              <a:rPr lang="ko-KR" altLang="en-US" dirty="0" smtClean="0"/>
              <a:t>씩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01186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9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read(byte[] b)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배열의 길이만큼 바이트 읽고 해당 배열에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읽은 바이트 수를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12577"/>
            <a:ext cx="6124903" cy="426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4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길이만큼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162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78621"/>
            <a:ext cx="71628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2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read(byte[] b,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off,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</a:rPr>
              <a:t>len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개의 바이트만큼 읽고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바이트 배열 </a:t>
            </a:r>
            <a:r>
              <a:rPr lang="en-US" altLang="ko-KR" dirty="0" smtClean="0"/>
              <a:t>b[off]</a:t>
            </a:r>
            <a:r>
              <a:rPr lang="ko-KR" altLang="en-US" dirty="0" smtClean="0"/>
              <a:t>부터</a:t>
            </a:r>
            <a:r>
              <a:rPr lang="en-US" altLang="ko-KR" dirty="0"/>
              <a:t>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 까지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읽은 바이트 수인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59876"/>
            <a:ext cx="5867400" cy="227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0"/>
            <a:ext cx="7239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9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지정한 길이만큼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InputStream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6858000" cy="488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7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Writer</a:t>
            </a:r>
          </a:p>
          <a:p>
            <a:pPr lvl="1"/>
            <a:r>
              <a:rPr lang="ko-KR" altLang="en-US" dirty="0" smtClean="0"/>
              <a:t>문자 기반 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문자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클래스는 </a:t>
            </a:r>
            <a:r>
              <a:rPr lang="en-US" altLang="ko-KR" dirty="0" smtClean="0"/>
              <a:t>Writer </a:t>
            </a:r>
            <a:r>
              <a:rPr lang="ko-KR" altLang="en-US" dirty="0" smtClean="0"/>
              <a:t>클래스를 상속받아 만들어짐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Writer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46" y="2209800"/>
            <a:ext cx="5791200" cy="134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82" y="3607183"/>
            <a:ext cx="7370708" cy="284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6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writer(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c)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매개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변수로 주어지는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(4byte)</a:t>
            </a:r>
            <a:r>
              <a:rPr lang="ko-KR" altLang="en-US" dirty="0" smtClean="0"/>
              <a:t>에서 끝 </a:t>
            </a:r>
            <a:r>
              <a:rPr lang="en-US" altLang="ko-KR" dirty="0" smtClean="0"/>
              <a:t>2byte(1</a:t>
            </a:r>
            <a:r>
              <a:rPr lang="ko-KR" altLang="en-US" dirty="0" smtClean="0"/>
              <a:t>개 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72659"/>
            <a:ext cx="6096000" cy="183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8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한 문자씩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3999"/>
            <a:ext cx="7086600" cy="481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2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write(char[] </a:t>
            </a:r>
            <a:r>
              <a:rPr lang="en-US" altLang="ko-KR" dirty="0" err="1" smtClean="0">
                <a:solidFill>
                  <a:srgbClr val="C00000"/>
                </a:solidFill>
              </a:rPr>
              <a:t>cbuf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</a:t>
            </a:r>
            <a:r>
              <a:rPr lang="en-US" altLang="ko-KR" dirty="0" smtClean="0"/>
              <a:t>char[] </a:t>
            </a:r>
            <a:r>
              <a:rPr lang="ko-KR" altLang="en-US" dirty="0" smtClean="0"/>
              <a:t>배열의 모든 문자를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33599"/>
            <a:ext cx="5791200" cy="244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6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전체를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97723"/>
            <a:ext cx="7010400" cy="467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ArrayList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List </a:t>
            </a:r>
            <a:r>
              <a:rPr lang="ko-KR" altLang="en-US" dirty="0" smtClean="0"/>
              <a:t>인터페이스의 대표적 구현 클래스</a:t>
            </a:r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r>
              <a:rPr lang="en-US" altLang="ko-KR" dirty="0" err="1" smtClean="0"/>
              <a:t>ArrayList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62806"/>
            <a:ext cx="5257800" cy="258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10" y="4648202"/>
            <a:ext cx="7315200" cy="114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16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write(char[] </a:t>
            </a:r>
            <a:r>
              <a:rPr lang="en-US" altLang="ko-KR" dirty="0" err="1" smtClean="0">
                <a:solidFill>
                  <a:srgbClr val="C00000"/>
                </a:solidFill>
              </a:rPr>
              <a:t>cbuf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off,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</a:rPr>
              <a:t>len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c[off]</a:t>
            </a:r>
            <a:r>
              <a:rPr lang="ko-KR" altLang="en-US" dirty="0" smtClean="0"/>
              <a:t>부터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개의 문자를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477000" cy="237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25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일부를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95437"/>
            <a:ext cx="6779661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1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write(String </a:t>
            </a:r>
            <a:r>
              <a:rPr lang="en-US" altLang="ko-KR" dirty="0" err="1" smtClean="0">
                <a:solidFill>
                  <a:srgbClr val="C00000"/>
                </a:solidFill>
              </a:rPr>
              <a:t>str</a:t>
            </a:r>
            <a:r>
              <a:rPr lang="en-US" altLang="ko-KR" dirty="0" smtClean="0">
                <a:solidFill>
                  <a:srgbClr val="C00000"/>
                </a:solidFill>
              </a:rPr>
              <a:t>)</a:t>
            </a:r>
            <a:r>
              <a:rPr lang="ko-KR" altLang="en-US" dirty="0" smtClean="0"/>
              <a:t>와 </a:t>
            </a:r>
            <a:r>
              <a:rPr lang="en-US" altLang="ko-KR" dirty="0" smtClean="0">
                <a:solidFill>
                  <a:srgbClr val="C00000"/>
                </a:solidFill>
              </a:rPr>
              <a:t>write(String </a:t>
            </a:r>
            <a:r>
              <a:rPr lang="en-US" altLang="ko-KR" dirty="0" err="1" smtClean="0">
                <a:solidFill>
                  <a:srgbClr val="C00000"/>
                </a:solidFill>
              </a:rPr>
              <a:t>str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off, </a:t>
            </a:r>
            <a:r>
              <a:rPr lang="en-US" altLang="ko-KR" dirty="0" err="1" smtClean="0">
                <a:solidFill>
                  <a:srgbClr val="C00000"/>
                </a:solidFill>
              </a:rPr>
              <a:t>int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en-US" altLang="ko-KR" dirty="0" err="1" smtClean="0">
                <a:solidFill>
                  <a:srgbClr val="C00000"/>
                </a:solidFill>
              </a:rPr>
              <a:t>len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/>
              <a:t>write(String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문자열 전체를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보냄</a:t>
            </a:r>
            <a:endParaRPr lang="en-US" altLang="ko-KR" dirty="0" smtClean="0"/>
          </a:p>
          <a:p>
            <a:pPr lvl="1"/>
            <a:r>
              <a:rPr lang="en-US" altLang="ko-KR" dirty="0"/>
              <a:t>write(String </a:t>
            </a:r>
            <a:r>
              <a:rPr lang="en-US" altLang="ko-KR" dirty="0" err="1"/>
              <a:t>str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off,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주어진 문자열 </a:t>
            </a:r>
            <a:r>
              <a:rPr lang="en-US" altLang="ko-KR" dirty="0" smtClean="0"/>
              <a:t>off</a:t>
            </a:r>
            <a:r>
              <a:rPr lang="ko-KR" altLang="en-US" dirty="0" smtClean="0"/>
              <a:t>순번부터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개까지의 문자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0"/>
            <a:ext cx="5486400" cy="408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0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출력하기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Writer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0" y="1584434"/>
            <a:ext cx="7086600" cy="446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6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Reader</a:t>
            </a:r>
          </a:p>
          <a:p>
            <a:pPr lvl="1"/>
            <a:r>
              <a:rPr lang="ko-KR" altLang="en-US" dirty="0" smtClean="0"/>
              <a:t>문자 기반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문자 기반 입력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Reader </a:t>
            </a:r>
            <a:r>
              <a:rPr lang="ko-KR" altLang="en-US" dirty="0" smtClean="0"/>
              <a:t>클래스 상속받아 만들어짐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입력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Reader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78" y="2242645"/>
            <a:ext cx="5029200" cy="14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40" y="3867807"/>
            <a:ext cx="745547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75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문자</a:t>
            </a:r>
            <a:r>
              <a:rPr lang="en-US" altLang="ko-KR" dirty="0" smtClean="0"/>
              <a:t>(2byte) </a:t>
            </a:r>
            <a:r>
              <a:rPr lang="ko-KR" altLang="en-US" dirty="0" smtClean="0"/>
              <a:t>읽고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(4byte) </a:t>
            </a:r>
            <a:r>
              <a:rPr lang="ko-KR" altLang="en-US" dirty="0" smtClean="0"/>
              <a:t>타입으로 리턴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리턴된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4byte </a:t>
            </a:r>
            <a:r>
              <a:rPr lang="ko-KR" altLang="en-US" dirty="0" smtClean="0"/>
              <a:t>중 끝 </a:t>
            </a:r>
            <a:r>
              <a:rPr lang="en-US" altLang="ko-KR" dirty="0" smtClean="0"/>
              <a:t>2byte</a:t>
            </a:r>
            <a:r>
              <a:rPr lang="ko-KR" altLang="en-US" dirty="0" smtClean="0"/>
              <a:t>에 문자 데이터 들어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read()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char </a:t>
            </a:r>
            <a:r>
              <a:rPr lang="ko-KR" altLang="en-US" dirty="0" smtClean="0"/>
              <a:t>타입으로 변환하면 읽은 문자 얻을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6705600" cy="170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5764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21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한 문자씩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429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6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read(char[] </a:t>
            </a:r>
            <a:r>
              <a:rPr lang="en-US" altLang="ko-KR" dirty="0" err="1" smtClean="0">
                <a:solidFill>
                  <a:srgbClr val="C00000"/>
                </a:solidFill>
              </a:rPr>
              <a:t>cbuf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문자 배열의 길이만큼 문자 읽고 배열에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읽은 문자 수를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62807"/>
            <a:ext cx="561975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배열 길이만큼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5" y="1514639"/>
            <a:ext cx="724425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3" y="2641546"/>
            <a:ext cx="724425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82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read(char[] </a:t>
            </a:r>
            <a:r>
              <a:rPr lang="en-US" altLang="ko-KR" dirty="0" err="1" smtClean="0">
                <a:solidFill>
                  <a:srgbClr val="C00000"/>
                </a:solidFill>
              </a:rPr>
              <a:t>cbuf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intoff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intlen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개의 문자만큼 읽고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문자 배열에서 </a:t>
            </a:r>
            <a:r>
              <a:rPr lang="en-US" altLang="ko-KR" dirty="0" err="1" smtClean="0"/>
              <a:t>cbuf</a:t>
            </a:r>
            <a:r>
              <a:rPr lang="en-US" altLang="ko-KR" dirty="0" smtClean="0"/>
              <a:t>[off]</a:t>
            </a:r>
            <a:r>
              <a:rPr lang="ko-KR" altLang="en-US" dirty="0" smtClean="0"/>
              <a:t>부터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개까지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읽은 문자 수인 </a:t>
            </a:r>
            <a:r>
              <a:rPr lang="en-US" altLang="ko-KR" dirty="0" err="1" smtClean="0"/>
              <a:t>len</a:t>
            </a:r>
            <a:r>
              <a:rPr lang="ko-KR" altLang="en-US" dirty="0" smtClean="0"/>
              <a:t>개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599"/>
            <a:ext cx="6553200" cy="249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649160"/>
            <a:ext cx="7391400" cy="152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7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ArrayList</a:t>
            </a:r>
            <a:r>
              <a:rPr lang="ko-KR" altLang="en-US" dirty="0" smtClean="0"/>
              <a:t>에 객체 추가하면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 인덱스부터 차례로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제거하는 경우 바로 뒤 인덱스부터 마지막 인덱스까지 모두 앞으로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당겨짐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String </a:t>
            </a:r>
            <a:r>
              <a:rPr lang="ko-KR" altLang="en-US" dirty="0" smtClean="0"/>
              <a:t>객체를 저장하는 </a:t>
            </a:r>
            <a:r>
              <a:rPr lang="en-US" altLang="ko-KR" dirty="0" err="1" smtClean="0"/>
              <a:t>ArrayList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 </a:t>
            </a:r>
            <a:r>
              <a:rPr lang="ko-KR" altLang="en-US" dirty="0"/>
              <a:t>컬렉션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0238"/>
            <a:ext cx="5486400" cy="107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73914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29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지정한 길이만큼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입력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/>
              <a:t>: Reader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3999"/>
            <a:ext cx="7010400" cy="477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3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입출력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자바에서 데이터는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입출력됨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프로그램이 출발지인지 도착지인지 여부에 따라 사용하는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종류가 결정됨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 smtClean="0">
                <a:solidFill>
                  <a:srgbClr val="C00000"/>
                </a:solidFill>
              </a:rPr>
              <a:t>InputStream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바이트 기반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바이트 기반 입력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상속받아 만들어짐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err="1" smtClean="0">
                <a:solidFill>
                  <a:srgbClr val="C00000"/>
                </a:solidFill>
              </a:rPr>
              <a:t>OutputStream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바이트 기반 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바이트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클래스는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상속받아 만들어짐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Reader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문자 기반 입력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문자 기반 입력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Reader </a:t>
            </a:r>
            <a:r>
              <a:rPr lang="ko-KR" altLang="en-US" dirty="0" smtClean="0"/>
              <a:t>클래스 상속받아 만들어짐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Writer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문자 기반 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최상위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문자 기반 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클래스는 </a:t>
            </a:r>
            <a:r>
              <a:rPr lang="en-US" altLang="ko-KR" dirty="0" smtClean="0"/>
              <a:t>Writer </a:t>
            </a:r>
            <a:r>
              <a:rPr lang="ko-KR" altLang="en-US" dirty="0" smtClean="0"/>
              <a:t>클래스 상속받아 만들어짐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4346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입출력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 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입력과 출력이 동시에 가능하다</a:t>
            </a:r>
            <a:r>
              <a:rPr lang="en-US" altLang="ko-KR" dirty="0"/>
              <a:t> </a:t>
            </a:r>
            <a:r>
              <a:rPr lang="en-US" altLang="ko-KR" dirty="0" smtClean="0"/>
              <a:t>(        )</a:t>
            </a:r>
          </a:p>
          <a:p>
            <a:pPr lvl="1"/>
            <a:r>
              <a:rPr lang="ko-KR" altLang="en-US" dirty="0" smtClean="0"/>
              <a:t>프로그램을 기준으로 데이터가 들어오면 입력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  )</a:t>
            </a:r>
          </a:p>
          <a:p>
            <a:pPr lvl="1"/>
            <a:r>
              <a:rPr lang="ko-KR" altLang="en-US" dirty="0" smtClean="0"/>
              <a:t>프로그램을 기준으로 데이터가 나가면 출력 </a:t>
            </a:r>
            <a:r>
              <a:rPr lang="ko-KR" altLang="en-US" dirty="0" err="1" smtClean="0"/>
              <a:t>스트림이다</a:t>
            </a:r>
            <a:r>
              <a:rPr lang="ko-KR" altLang="en-US" dirty="0" smtClean="0"/>
              <a:t> </a:t>
            </a:r>
            <a:r>
              <a:rPr lang="en-US" altLang="ko-KR" dirty="0"/>
              <a:t>(        )</a:t>
            </a:r>
          </a:p>
          <a:p>
            <a:pPr lvl="1"/>
            <a:r>
              <a:rPr lang="ko-KR" altLang="en-US" dirty="0" smtClean="0"/>
              <a:t>파일에 데이터를 저장하려면 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사용해야 한다 </a:t>
            </a:r>
            <a:r>
              <a:rPr lang="en-US" altLang="ko-KR" dirty="0"/>
              <a:t>(        )</a:t>
            </a:r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InputStream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에 대한 설명으로 맞는 것에 </a:t>
            </a:r>
            <a:r>
              <a:rPr lang="en-US" altLang="ko-KR" dirty="0" smtClean="0"/>
              <a:t>O, </a:t>
            </a:r>
            <a:r>
              <a:rPr lang="ko-KR" altLang="en-US" dirty="0" smtClean="0"/>
              <a:t>틀린 것에 </a:t>
            </a:r>
            <a:r>
              <a:rPr lang="en-US" altLang="ko-KR" dirty="0" smtClean="0"/>
              <a:t>X </a:t>
            </a:r>
            <a:r>
              <a:rPr lang="ko-KR" altLang="en-US" dirty="0" smtClean="0"/>
              <a:t>하세요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데이터는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Reader</a:t>
            </a:r>
            <a:r>
              <a:rPr lang="ko-KR" altLang="en-US" dirty="0" smtClean="0"/>
              <a:t>로 모두 읽을 수 있다 </a:t>
            </a:r>
            <a:r>
              <a:rPr lang="en-US" altLang="ko-KR" dirty="0"/>
              <a:t>(        )</a:t>
            </a:r>
          </a:p>
          <a:p>
            <a:pPr lvl="1"/>
            <a:r>
              <a:rPr lang="en-US" altLang="ko-KR" dirty="0" smtClean="0"/>
              <a:t>Reader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read()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문자를 읽고 </a:t>
            </a:r>
            <a:r>
              <a:rPr lang="ko-KR" altLang="en-US" dirty="0" err="1" smtClean="0"/>
              <a:t>리턴한다</a:t>
            </a:r>
            <a:r>
              <a:rPr lang="ko-KR" altLang="en-US" dirty="0" smtClean="0"/>
              <a:t> </a:t>
            </a:r>
            <a:r>
              <a:rPr lang="en-US" altLang="ko-KR" dirty="0"/>
              <a:t>(       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InputStream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read()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1byte</a:t>
            </a:r>
            <a:r>
              <a:rPr lang="ko-KR" altLang="en-US" dirty="0" smtClean="0"/>
              <a:t>를 읽고 </a:t>
            </a:r>
            <a:r>
              <a:rPr lang="ko-KR" altLang="en-US" dirty="0" err="1" smtClean="0"/>
              <a:t>리턴한다</a:t>
            </a:r>
            <a:r>
              <a:rPr lang="ko-KR" altLang="en-US" dirty="0" smtClean="0"/>
              <a:t> </a:t>
            </a:r>
            <a:r>
              <a:rPr lang="en-US" altLang="ko-KR" dirty="0"/>
              <a:t>(        )</a:t>
            </a:r>
          </a:p>
          <a:p>
            <a:pPr lvl="1"/>
            <a:r>
              <a:rPr lang="en-US" altLang="ko-KR" dirty="0" err="1" smtClean="0"/>
              <a:t>InputStream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read(byte[] b)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읽은 바이트 수를 </a:t>
            </a:r>
            <a:r>
              <a:rPr lang="ko-KR" altLang="en-US" dirty="0" err="1" smtClean="0"/>
              <a:t>리턴한다</a:t>
            </a:r>
            <a:r>
              <a:rPr lang="ko-KR" altLang="en-US" dirty="0" smtClean="0"/>
              <a:t> </a:t>
            </a:r>
            <a:r>
              <a:rPr lang="en-US" altLang="ko-KR" dirty="0"/>
              <a:t>(        )</a:t>
            </a:r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4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출력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데이터를 출력한 후 </a:t>
            </a:r>
            <a:r>
              <a:rPr lang="en-US" altLang="ko-KR" dirty="0" smtClean="0"/>
              <a:t>flush()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호출하는 이유가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버퍼에 있는 데이터를 모두 출력하고 버퍼를 비운다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메모리에서 제거한다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버퍼에 있는 데이터를 모두 삭제한다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닫는 역할을 한다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확인문제 </a:t>
            </a:r>
          </a:p>
        </p:txBody>
      </p:sp>
    </p:spTree>
    <p:extLst>
      <p:ext uri="{BB962C8B-B14F-4D97-AF65-F5344CB8AC3E}">
        <p14:creationId xmlns:p14="http://schemas.microsoft.com/office/powerpoint/2010/main" val="33792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14-2. </a:t>
            </a:r>
            <a:r>
              <a:rPr lang="ko-KR" altLang="en-US" b="1" dirty="0" smtClean="0">
                <a:solidFill>
                  <a:schemeClr val="tx1"/>
                </a:solidFill>
              </a:rPr>
              <a:t>보조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스트림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4485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시작하기 전에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보조 </a:t>
            </a:r>
            <a:r>
              <a:rPr lang="ko-KR" altLang="en-US" sz="2000" dirty="0" err="1"/>
              <a:t>스트림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연결하기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문자 변환 보조 </a:t>
            </a:r>
            <a:r>
              <a:rPr lang="ko-KR" altLang="en-US" sz="2000" dirty="0" err="1"/>
              <a:t>스트림</a:t>
            </a:r>
            <a:endParaRPr lang="en-US" altLang="ko-KR" sz="2000" dirty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성능 향상 보조 </a:t>
            </a:r>
            <a:r>
              <a:rPr lang="ko-KR" altLang="en-US" sz="2000" dirty="0" err="1" smtClean="0"/>
              <a:t>스트림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기본 타입 입출력 보조 </a:t>
            </a:r>
            <a:r>
              <a:rPr lang="ko-KR" altLang="en-US" sz="2000" dirty="0" err="1" smtClean="0"/>
              <a:t>스트림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프린터 보조 </a:t>
            </a:r>
            <a:r>
              <a:rPr lang="ko-KR" altLang="en-US" sz="2000" dirty="0" err="1" smtClean="0"/>
              <a:t>스트림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/>
              <a:t>객체 입출력 보조 </a:t>
            </a:r>
            <a:r>
              <a:rPr lang="ko-KR" altLang="en-US" sz="2000" dirty="0" err="1"/>
              <a:t>스트림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키워드로 끝내는 핵심 포인트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확인문제</a:t>
            </a:r>
            <a:endParaRPr lang="en-US" altLang="ko-KR" sz="20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2285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보조 스트립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변환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성능 향상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기본 타입 입출력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개행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기본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직접 사용해서 데이터를 </a:t>
            </a:r>
            <a:r>
              <a:rPr lang="ko-KR" altLang="en-US" dirty="0" err="1" smtClean="0"/>
              <a:t>입출력할</a:t>
            </a:r>
            <a:r>
              <a:rPr lang="ko-KR" altLang="en-US" dirty="0" smtClean="0"/>
              <a:t> 수도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데이터를 변환해서 </a:t>
            </a:r>
            <a:r>
              <a:rPr lang="ko-KR" altLang="en-US" dirty="0" err="1" smtClean="0"/>
              <a:t>입출력하거나</a:t>
            </a:r>
            <a:r>
              <a:rPr lang="ko-KR" altLang="en-US" dirty="0" smtClean="0"/>
              <a:t> 데이터의 출력 형식을 지정하려는 경우 등에는 보조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연결하여 사용하면 편리하다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270655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보조 </a:t>
            </a:r>
            <a:r>
              <a:rPr lang="ko-KR" altLang="en-US" dirty="0" err="1" smtClean="0">
                <a:solidFill>
                  <a:srgbClr val="C00000"/>
                </a:solidFill>
              </a:rPr>
              <a:t>스트림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연결되어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편리한 기능을 제공하는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자체적으로 입출력 수행할 수 없기 때문에 입출력 소스와 바로 연결되는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, Reader, Writer </a:t>
            </a:r>
            <a:r>
              <a:rPr lang="ko-KR" altLang="en-US" dirty="0" smtClean="0"/>
              <a:t>등에 연결하여 입출력 수행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프로그램은 입력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직접 데이터 읽지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보조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제공하는 기능 이용하여 데이터 읽음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출력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직접 데이터 보내지 않고 보조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제공하는 기능 이용하여 데이터 보냄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2399971"/>
            <a:ext cx="6629401" cy="145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 시 자신이 연결될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생성자의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보조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연속적으로 연결할 수도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연결하기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03838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00312"/>
            <a:ext cx="73152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3505199"/>
            <a:ext cx="5715000" cy="122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10" y="5094890"/>
            <a:ext cx="7685690" cy="1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4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 </a:t>
            </a:r>
            <a:r>
              <a:rPr lang="ko-KR" altLang="en-US" dirty="0" err="1"/>
              <a:t>스트림</a:t>
            </a:r>
            <a:r>
              <a:rPr lang="ko-KR" altLang="en-US" dirty="0"/>
              <a:t> 연결하기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199"/>
            <a:ext cx="7467600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68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20007</TotalTime>
  <Words>3659</Words>
  <Application>Microsoft Office PowerPoint</Application>
  <PresentationFormat>화면 슬라이드 쇼(4:3)</PresentationFormat>
  <Paragraphs>687</Paragraphs>
  <Slides>145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145</vt:i4>
      </vt:variant>
    </vt:vector>
  </HeadingPairs>
  <TitlesOfParts>
    <vt:vector size="153" baseType="lpstr">
      <vt:lpstr>돋움</vt:lpstr>
      <vt:lpstr>HY견고딕</vt:lpstr>
      <vt:lpstr>Wingdings</vt:lpstr>
      <vt:lpstr>Calibri</vt:lpstr>
      <vt:lpstr>나눔스퀘어OTF</vt:lpstr>
      <vt:lpstr>맑은 고딕</vt:lpstr>
      <vt:lpstr>Arial</vt:lpstr>
      <vt:lpstr>5_디자인 사용자 지정</vt:lpstr>
      <vt:lpstr>13-1. 컬렉션 프레임워크</vt:lpstr>
      <vt:lpstr>목차</vt:lpstr>
      <vt:lpstr>시작하기 전에</vt:lpstr>
      <vt:lpstr>시작하기 전에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List 컬렉션</vt:lpstr>
      <vt:lpstr>Set 컬렉션</vt:lpstr>
      <vt:lpstr>Set 컬렉션</vt:lpstr>
      <vt:lpstr>Set 컬렉션</vt:lpstr>
      <vt:lpstr>Set 컬렉션</vt:lpstr>
      <vt:lpstr>Set 컬렉션</vt:lpstr>
      <vt:lpstr>Set 컬렉션</vt:lpstr>
      <vt:lpstr>Set 컬렉션</vt:lpstr>
      <vt:lpstr>Set 컬렉션</vt:lpstr>
      <vt:lpstr>Set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Map 컬렉션</vt:lpstr>
      <vt:lpstr>키워드로 끝내는 핵심 포인트 </vt:lpstr>
      <vt:lpstr>확인문제</vt:lpstr>
      <vt:lpstr>확인문제</vt:lpstr>
      <vt:lpstr>확인문제</vt:lpstr>
      <vt:lpstr>확인문제</vt:lpstr>
      <vt:lpstr>목차</vt:lpstr>
      <vt:lpstr>시작하기 전에</vt:lpstr>
      <vt:lpstr>시작하기 전에</vt:lpstr>
      <vt:lpstr>Stack</vt:lpstr>
      <vt:lpstr>Stack</vt:lpstr>
      <vt:lpstr>Stack</vt:lpstr>
      <vt:lpstr>Queue</vt:lpstr>
      <vt:lpstr>Queue</vt:lpstr>
      <vt:lpstr>Queue</vt:lpstr>
      <vt:lpstr>Queue</vt:lpstr>
      <vt:lpstr>키워드로 끝내는 핵심 포인트 </vt:lpstr>
      <vt:lpstr>확인문제</vt:lpstr>
      <vt:lpstr>14-1. 입출력 스트림</vt:lpstr>
      <vt:lpstr>목차</vt:lpstr>
      <vt:lpstr>시작하기 전에</vt:lpstr>
      <vt:lpstr>시작하기 전에</vt:lpstr>
      <vt:lpstr>입출력 스트림의 종류</vt:lpstr>
      <vt:lpstr>바이트 출력 스트림 : OutputStream</vt:lpstr>
      <vt:lpstr>바이트 출력 스트림 : OutputStream</vt:lpstr>
      <vt:lpstr>바이트 출력 스트림 : OutputStream</vt:lpstr>
      <vt:lpstr>바이트 출력 스트림 : OutputStream</vt:lpstr>
      <vt:lpstr>바이트 출력 스트림 : OutputStream</vt:lpstr>
      <vt:lpstr>바이트 출력 스트림 : OutputStream</vt:lpstr>
      <vt:lpstr>바이트 입력 스트림 : InputStream</vt:lpstr>
      <vt:lpstr>바이트 입력 스트림 : InputStream</vt:lpstr>
      <vt:lpstr>바이트 입력 스트림 : InputStream</vt:lpstr>
      <vt:lpstr>바이트 입력 스트림 : InputStream</vt:lpstr>
      <vt:lpstr>바이트 입력 스트림 : InputStream</vt:lpstr>
      <vt:lpstr>바이트 입력 스트림 : InputStream</vt:lpstr>
      <vt:lpstr>바이트 입력 스트림 : InputStream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 출력 스트림 : Writer</vt:lpstr>
      <vt:lpstr>문자열 입력 스트림 : Reader</vt:lpstr>
      <vt:lpstr>문자열 입력 스트림 : Reader</vt:lpstr>
      <vt:lpstr>문자열 입력 스트림 : Reader</vt:lpstr>
      <vt:lpstr>문자열 입력 스트림 : Reader</vt:lpstr>
      <vt:lpstr>문자열 입력 스트림 : Reader</vt:lpstr>
      <vt:lpstr>문자열 입력 스트림 : Reader</vt:lpstr>
      <vt:lpstr>문자열 입력 스트림 : Reader</vt:lpstr>
      <vt:lpstr>키워드로 끝내는 핵심 포인트 </vt:lpstr>
      <vt:lpstr>확인문제 </vt:lpstr>
      <vt:lpstr>확인문제 </vt:lpstr>
      <vt:lpstr>14-2. 보조 스트림</vt:lpstr>
      <vt:lpstr>목차</vt:lpstr>
      <vt:lpstr>시작하기 전에</vt:lpstr>
      <vt:lpstr>시작하기 전에</vt:lpstr>
      <vt:lpstr>보조 스트림 연결하기</vt:lpstr>
      <vt:lpstr>보조 스트림 연결하기</vt:lpstr>
      <vt:lpstr>문자 변환 보조 스트림</vt:lpstr>
      <vt:lpstr>문자 변환 보조 스트림</vt:lpstr>
      <vt:lpstr>문자 변환 보조 스트림</vt:lpstr>
      <vt:lpstr>문자 변환 보조 스트림</vt:lpstr>
      <vt:lpstr>성능 향상 보조 스트림</vt:lpstr>
      <vt:lpstr>성능 향상 보조 스트림</vt:lpstr>
      <vt:lpstr>성능 향상 보조 스트림</vt:lpstr>
      <vt:lpstr>성능 향상 보조 스트림</vt:lpstr>
      <vt:lpstr>성능 향상 보조 스트림</vt:lpstr>
      <vt:lpstr>성능 향상 보조 스트림</vt:lpstr>
      <vt:lpstr>성능 향상 보조 스트림</vt:lpstr>
      <vt:lpstr>기본 타입 입출력 보조 스트림</vt:lpstr>
      <vt:lpstr>기본 타입 입출력 보조 스트림</vt:lpstr>
      <vt:lpstr>기본 타입 입출력 보조 스트림</vt:lpstr>
      <vt:lpstr>기본 타입 입출력 보조 스트림</vt:lpstr>
      <vt:lpstr>프린터 보조 스트림</vt:lpstr>
      <vt:lpstr>프린터 보조 스트림</vt:lpstr>
      <vt:lpstr>프린터 보조 스트림</vt:lpstr>
      <vt:lpstr>객체 입출력 보조 스트림</vt:lpstr>
      <vt:lpstr>객체 입출력 보조 스트림</vt:lpstr>
      <vt:lpstr>객체 입출력 보조 스트림</vt:lpstr>
      <vt:lpstr>객체 입출력 보조 스트림</vt:lpstr>
      <vt:lpstr>객체 입출력 보조 스트림</vt:lpstr>
      <vt:lpstr>객체 입출력 보조 스트림</vt:lpstr>
      <vt:lpstr>키워드로 끝내는 핵심 포인트 </vt:lpstr>
      <vt:lpstr>확인문제</vt:lpstr>
      <vt:lpstr>확인문제</vt:lpstr>
      <vt:lpstr>확인문제</vt:lpstr>
      <vt:lpstr>14-3. 입출력 관련 API</vt:lpstr>
      <vt:lpstr>목차</vt:lpstr>
      <vt:lpstr>시작하기 전에</vt:lpstr>
      <vt:lpstr>시작하기 전에</vt:lpstr>
      <vt:lpstr>System.in 필드</vt:lpstr>
      <vt:lpstr>System.in 필드</vt:lpstr>
      <vt:lpstr>System.out 필드</vt:lpstr>
      <vt:lpstr>System.out 필드</vt:lpstr>
      <vt:lpstr>System.out 필드</vt:lpstr>
      <vt:lpstr>System.out 필드</vt:lpstr>
      <vt:lpstr>System.out 필드</vt:lpstr>
      <vt:lpstr>File 클래스</vt:lpstr>
      <vt:lpstr>File 클래스</vt:lpstr>
      <vt:lpstr>File 클래스</vt:lpstr>
      <vt:lpstr>File 클래스</vt:lpstr>
      <vt:lpstr>File 클래스</vt:lpstr>
      <vt:lpstr>키워드로 끝내는 핵심 포인트 </vt:lpstr>
      <vt:lpstr>확인문제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user</cp:lastModifiedBy>
  <cp:revision>2834</cp:revision>
  <dcterms:created xsi:type="dcterms:W3CDTF">2004-07-21T02:43:03Z</dcterms:created>
  <dcterms:modified xsi:type="dcterms:W3CDTF">2021-08-06T00:49:02Z</dcterms:modified>
</cp:coreProperties>
</file>